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93" d="100"/>
          <a:sy n="93" d="100"/>
        </p:scale>
        <p:origin x="46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39F-6A31-440E-9B8F-B34E12E60F4E}" type="datetimeFigureOut">
              <a:rPr lang="is-IS" smtClean="0"/>
              <a:t>21.10.2024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560D-58B4-45D4-9D4E-1B81FC1FBE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0261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39F-6A31-440E-9B8F-B34E12E60F4E}" type="datetimeFigureOut">
              <a:rPr lang="is-IS" smtClean="0"/>
              <a:t>21.10.2024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560D-58B4-45D4-9D4E-1B81FC1FBE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2033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39F-6A31-440E-9B8F-B34E12E60F4E}" type="datetimeFigureOut">
              <a:rPr lang="is-IS" smtClean="0"/>
              <a:t>21.10.2024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560D-58B4-45D4-9D4E-1B81FC1FBE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8371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39F-6A31-440E-9B8F-B34E12E60F4E}" type="datetimeFigureOut">
              <a:rPr lang="is-IS" smtClean="0"/>
              <a:t>21.10.2024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560D-58B4-45D4-9D4E-1B81FC1FBE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7937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39F-6A31-440E-9B8F-B34E12E60F4E}" type="datetimeFigureOut">
              <a:rPr lang="is-IS" smtClean="0"/>
              <a:t>21.10.2024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560D-58B4-45D4-9D4E-1B81FC1FBE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4841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39F-6A31-440E-9B8F-B34E12E60F4E}" type="datetimeFigureOut">
              <a:rPr lang="is-IS" smtClean="0"/>
              <a:t>21.10.2024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560D-58B4-45D4-9D4E-1B81FC1FBE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1815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39F-6A31-440E-9B8F-B34E12E60F4E}" type="datetimeFigureOut">
              <a:rPr lang="is-IS" smtClean="0"/>
              <a:t>21.10.2024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560D-58B4-45D4-9D4E-1B81FC1FBE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2056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39F-6A31-440E-9B8F-B34E12E60F4E}" type="datetimeFigureOut">
              <a:rPr lang="is-IS" smtClean="0"/>
              <a:t>21.10.2024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560D-58B4-45D4-9D4E-1B81FC1FBE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7439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39F-6A31-440E-9B8F-B34E12E60F4E}" type="datetimeFigureOut">
              <a:rPr lang="is-IS" smtClean="0"/>
              <a:t>21.10.2024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560D-58B4-45D4-9D4E-1B81FC1FBE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9095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39F-6A31-440E-9B8F-B34E12E60F4E}" type="datetimeFigureOut">
              <a:rPr lang="is-IS" smtClean="0"/>
              <a:t>21.10.2024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560D-58B4-45D4-9D4E-1B81FC1FBE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7377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839F-6A31-440E-9B8F-B34E12E60F4E}" type="datetimeFigureOut">
              <a:rPr lang="is-IS" smtClean="0"/>
              <a:t>21.10.2024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560D-58B4-45D4-9D4E-1B81FC1FBE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134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C839F-6A31-440E-9B8F-B34E12E60F4E}" type="datetimeFigureOut">
              <a:rPr lang="is-IS" smtClean="0"/>
              <a:t>21.10.2024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D560D-58B4-45D4-9D4E-1B81FC1FBEC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985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lEOQMCyrX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jFVb0jdb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TV5N5j5Im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029"/>
          <a:stretch/>
        </p:blipFill>
        <p:spPr>
          <a:xfrm>
            <a:off x="0" y="0"/>
            <a:ext cx="12192000" cy="68444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3534" y="1844936"/>
            <a:ext cx="4575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Stærsta rándýr jarðar</a:t>
            </a:r>
            <a:endParaRPr lang="is-I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2174" y="139849"/>
            <a:ext cx="37000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8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Ísbjörn</a:t>
            </a:r>
            <a:endParaRPr lang="is-IS" sz="8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047" y="2630747"/>
            <a:ext cx="2391864" cy="3532881"/>
          </a:xfrm>
          <a:prstGeom prst="rect">
            <a:avLst/>
          </a:prstGeom>
        </p:spPr>
      </p:pic>
      <p:pic>
        <p:nvPicPr>
          <p:cNvPr id="19" name="Picture 12" descr="This may contain: a polar bear rolling around in the snow with its paws up and pawing on it's ba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5" b="9142"/>
          <a:stretch/>
        </p:blipFill>
        <p:spPr bwMode="auto">
          <a:xfrm>
            <a:off x="1177447" y="2737820"/>
            <a:ext cx="765148" cy="7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325958" y="494571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pendýr</a:t>
            </a:r>
            <a:endParaRPr lang="is-I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42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0.08347 -0.10116 C 0.10079 -0.12407 0.12683 -0.13657 0.1543 -0.13657 C 0.18542 -0.13657 0.21029 -0.12407 0.22761 -0.10116 L 0.31107 -1.85185E-6 " pathEditMode="relative" rAng="0" ptsTypes="AAAAA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029"/>
          <a:stretch/>
        </p:blipFill>
        <p:spPr>
          <a:xfrm>
            <a:off x="0" y="0"/>
            <a:ext cx="12192000" cy="68444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41973" y="82952"/>
            <a:ext cx="43448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Húnar fylgja mömmu sinni í um </a:t>
            </a:r>
            <a:b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það bil tvö og hálft ár síðan þurfa </a:t>
            </a:r>
            <a:b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þeir að bjarga sér sjálfir </a:t>
            </a:r>
            <a:r>
              <a:rPr lang="is-I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fyrst </a:t>
            </a:r>
            <a:b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þurfa þeir að verða stórir og </a:t>
            </a:r>
            <a:b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sterkir</a:t>
            </a:r>
            <a:r>
              <a:rPr lang="is-I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 læra allt sem ísbjörn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þarf að kunna</a:t>
            </a:r>
          </a:p>
          <a:p>
            <a:endParaRPr lang="is-I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Mikilvægast er að læra að veiða sel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Fyrsta bráð ísbjarnarhúna er </a:t>
            </a:r>
            <a:b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oftast selkópur sem er ekki </a:t>
            </a:r>
            <a:b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búinn að læra að vara sig</a:t>
            </a:r>
            <a:endParaRPr lang="is-I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94" y="649783"/>
            <a:ext cx="7676893" cy="51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34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029"/>
          <a:stretch/>
        </p:blipFill>
        <p:spPr>
          <a:xfrm>
            <a:off x="0" y="0"/>
            <a:ext cx="12192000" cy="68444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97282" y="46684"/>
            <a:ext cx="4659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</a:rPr>
              <a:t>Stundum villast ísbirnir til Íslands Þá koma þeir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á ísjökum frá Grænlandi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Ísbirnir sem flækjast hingað eru mjög þreyttir og svangir eftir langt og erfitt sund frá ísnum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Þeir hafa ekki krafta til að komast til baka og lokast því inni Þá eru þeir komnir í mikil vandræði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Ísland er ekki góður staður  fyrir ísbirni</a:t>
            </a:r>
            <a:endParaRPr lang="is-I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55" y="1200846"/>
            <a:ext cx="6732760" cy="44884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00934" y="448898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</a:rPr>
              <a:t>Hér er ekki nógu kalt, of lítið af hafís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og of mikið af fólki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Ef ísbirnir komast nálægt fólki geta þeir verið </a:t>
            </a:r>
            <a:br>
              <a:rPr lang="is-IS" dirty="0" smtClean="0">
                <a:solidFill>
                  <a:schemeClr val="bg1"/>
                </a:solidFill>
              </a:rPr>
            </a:br>
            <a:r>
              <a:rPr lang="is-IS" dirty="0" smtClean="0">
                <a:solidFill>
                  <a:schemeClr val="bg1"/>
                </a:solidFill>
              </a:rPr>
              <a:t>stórhættulegir.  Sérstaklega þegar þeir eru svangir eða innikróaðir</a:t>
            </a:r>
            <a:endParaRPr lang="is-I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4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029"/>
          <a:stretch/>
        </p:blipFill>
        <p:spPr>
          <a:xfrm>
            <a:off x="0" y="0"/>
            <a:ext cx="12192000" cy="6844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90" y="168299"/>
            <a:ext cx="5088234" cy="645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029"/>
          <a:stretch/>
        </p:blipFill>
        <p:spPr>
          <a:xfrm>
            <a:off x="0" y="0"/>
            <a:ext cx="12192000" cy="68444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63" y="349025"/>
            <a:ext cx="6137488" cy="40239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98253" y="177175"/>
            <a:ext cx="2911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Stærstu ísbirnir verða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 700 kíló að þyngd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Það er álíka þungt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 25 átta ára börn!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017" y="5846781"/>
            <a:ext cx="5455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600" dirty="0">
                <a:solidFill>
                  <a:schemeClr val="bg1"/>
                </a:solidFill>
              </a:rPr>
              <a:t>Í</a:t>
            </a:r>
            <a:r>
              <a:rPr lang="is-IS" sz="3600" dirty="0" smtClean="0">
                <a:solidFill>
                  <a:schemeClr val="bg1"/>
                </a:solidFill>
              </a:rPr>
              <a:t>sbirnir eru </a:t>
            </a:r>
            <a:r>
              <a:rPr lang="is-IS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stórir </a:t>
            </a:r>
            <a:r>
              <a:rPr lang="is-I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 </a:t>
            </a:r>
            <a:r>
              <a:rPr lang="is-IS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sterkir</a:t>
            </a:r>
            <a:endParaRPr lang="is-I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s-IS" dirty="0"/>
          </a:p>
        </p:txBody>
      </p:sp>
      <p:sp>
        <p:nvSpPr>
          <p:cNvPr id="5" name="TextBox 4"/>
          <p:cNvSpPr txBox="1"/>
          <p:nvPr/>
        </p:nvSpPr>
        <p:spPr>
          <a:xfrm>
            <a:off x="6508377" y="3512372"/>
            <a:ext cx="2512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Karldýrið kallast björn,</a:t>
            </a:r>
          </a:p>
          <a:p>
            <a:r>
              <a:rPr lang="is-I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kvendýrið nefnist birna</a:t>
            </a:r>
          </a:p>
          <a:p>
            <a:r>
              <a:rPr lang="is-I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 afkvæmin húnar</a:t>
            </a:r>
          </a:p>
          <a:p>
            <a:endParaRPr lang="is-IS" dirty="0"/>
          </a:p>
        </p:txBody>
      </p:sp>
      <p:sp>
        <p:nvSpPr>
          <p:cNvPr id="7" name="Rectangle 6"/>
          <p:cNvSpPr/>
          <p:nvPr/>
        </p:nvSpPr>
        <p:spPr>
          <a:xfrm>
            <a:off x="9381972" y="1677789"/>
            <a:ext cx="2847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Ísbirnir kunna vel við sig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 miklum kulda Hlýr feldur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 fita undir húðinni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halda á þeim hita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Fitulagið getur orðið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sentímetra þykkt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Ekki furða að þeim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verði ekki kalt!</a:t>
            </a:r>
            <a:endParaRPr lang="is-I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29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029"/>
          <a:stretch/>
        </p:blipFill>
        <p:spPr>
          <a:xfrm>
            <a:off x="0" y="13522"/>
            <a:ext cx="12192000" cy="68444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00566" y="315597"/>
            <a:ext cx="32559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</a:rPr>
              <a:t>Ísbirnir detta ekki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á sleipu svelli </a:t>
            </a:r>
            <a:br>
              <a:rPr lang="is-IS" dirty="0" smtClean="0">
                <a:solidFill>
                  <a:schemeClr val="bg1"/>
                </a:solidFill>
              </a:rPr>
            </a:br>
            <a:r>
              <a:rPr lang="is-IS" dirty="0" smtClean="0">
                <a:solidFill>
                  <a:schemeClr val="bg1"/>
                </a:solidFill>
              </a:rPr>
              <a:t>Sterkir fætur og risastórir hrammar hjálpa þeim að fóta sig á ísnum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Á hverjum hrammi eru hrjúfir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og stamir þófar og fimm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langar klær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Það er næstum eins og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að vera í bremsusokkum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58" y="547912"/>
            <a:ext cx="8253378" cy="4927730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58" y="5637920"/>
            <a:ext cx="993576" cy="74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029"/>
          <a:stretch/>
        </p:blipFill>
        <p:spPr>
          <a:xfrm>
            <a:off x="0" y="0"/>
            <a:ext cx="12192000" cy="68444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09" y="488790"/>
            <a:ext cx="6470332" cy="4906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44815" y="399021"/>
            <a:ext cx="50471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</a:rPr>
              <a:t>Ísbirnir eru kjötætur. Uppáhaldsfæða þeirra eru selir.     </a:t>
            </a:r>
            <a:br>
              <a:rPr lang="is-IS" dirty="0" smtClean="0">
                <a:solidFill>
                  <a:schemeClr val="bg1"/>
                </a:solidFill>
              </a:rPr>
            </a:br>
            <a:r>
              <a:rPr lang="is-IS" dirty="0" smtClean="0">
                <a:solidFill>
                  <a:schemeClr val="bg1"/>
                </a:solidFill>
              </a:rPr>
              <a:t>Selir eru ekki auðveld bráð Þeir synda mjög hratt svo það er erfitt fyrir ísbirni að ná þeim en selir þurfa að koma upp á yfirborðið til að anda Þá bíður ísbjörninn við öndunarholu á ísnum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Þegar selur stingur höfðinu upp úr  snjónum til að anda grípur ísbjörninn tækifærið</a:t>
            </a:r>
          </a:p>
          <a:p>
            <a:r>
              <a:rPr lang="is-IS" dirty="0">
                <a:solidFill>
                  <a:schemeClr val="bg1"/>
                </a:solidFill>
              </a:rPr>
              <a:t> </a:t>
            </a:r>
            <a:r>
              <a:rPr lang="is-IS" dirty="0" smtClean="0">
                <a:solidFill>
                  <a:schemeClr val="bg1"/>
                </a:solidFill>
              </a:rPr>
              <a:t>    Hann reynir að klófesta selinn og draga hann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                                     upp á ísinn</a:t>
            </a:r>
            <a:endParaRPr lang="is-I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3340" y="5796553"/>
            <a:ext cx="4034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Hvað borða ísbirnir</a:t>
            </a:r>
            <a:endParaRPr lang="is-I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94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029"/>
          <a:stretch/>
        </p:blipFill>
        <p:spPr>
          <a:xfrm>
            <a:off x="0" y="0"/>
            <a:ext cx="12192000" cy="68444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39742" y="664502"/>
            <a:ext cx="4724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</a:rPr>
              <a:t>Þá bráðnar ísinn og þeir bíða </a:t>
            </a:r>
            <a:br>
              <a:rPr lang="is-IS" dirty="0" smtClean="0">
                <a:solidFill>
                  <a:schemeClr val="bg1"/>
                </a:solidFill>
              </a:rPr>
            </a:br>
            <a:r>
              <a:rPr lang="is-IS" dirty="0" smtClean="0">
                <a:solidFill>
                  <a:schemeClr val="bg1"/>
                </a:solidFill>
              </a:rPr>
              <a:t>við ströndina þar til sjórinn frýs aftur </a:t>
            </a:r>
            <a:br>
              <a:rPr lang="is-IS" dirty="0" smtClean="0">
                <a:solidFill>
                  <a:schemeClr val="bg1"/>
                </a:solidFill>
              </a:rPr>
            </a:br>
            <a:r>
              <a:rPr lang="is-IS" dirty="0" smtClean="0">
                <a:solidFill>
                  <a:schemeClr val="bg1"/>
                </a:solidFill>
              </a:rPr>
              <a:t>Stundum éta þeir lítið sem ekkert </a:t>
            </a:r>
            <a:br>
              <a:rPr lang="is-IS" dirty="0" smtClean="0">
                <a:solidFill>
                  <a:schemeClr val="bg1"/>
                </a:solidFill>
              </a:rPr>
            </a:br>
            <a:r>
              <a:rPr lang="is-IS" dirty="0" smtClean="0">
                <a:solidFill>
                  <a:schemeClr val="bg1"/>
                </a:solidFill>
              </a:rPr>
              <a:t>í um það bil þrjá mánuði </a:t>
            </a:r>
            <a:br>
              <a:rPr lang="is-IS" dirty="0" smtClean="0">
                <a:solidFill>
                  <a:schemeClr val="bg1"/>
                </a:solidFill>
              </a:rPr>
            </a:br>
            <a:r>
              <a:rPr lang="is-IS" dirty="0" err="1" smtClean="0">
                <a:solidFill>
                  <a:schemeClr val="bg1"/>
                </a:solidFill>
              </a:rPr>
              <a:t>Úff</a:t>
            </a:r>
            <a:r>
              <a:rPr lang="is-IS" dirty="0" smtClean="0">
                <a:solidFill>
                  <a:schemeClr val="bg1"/>
                </a:solidFill>
              </a:rPr>
              <a:t>, það hlýtur að vera erfitt!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19" y="345365"/>
            <a:ext cx="7584295" cy="438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7335" y="54830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</a:rPr>
              <a:t>Flestar tilraunir ísbjarna til að veiða mistakast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En sem betur fer þurfa þeir ekki að éta á hverjum degi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Fullorðinn selur gefur orku sem dugar í viku eða meira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Á sumrin getur verið erfitt fyrir ísbirni að finna fæðu</a:t>
            </a:r>
            <a:endParaRPr lang="is-I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038" y="4733365"/>
            <a:ext cx="993576" cy="74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3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029"/>
          <a:stretch/>
        </p:blipFill>
        <p:spPr>
          <a:xfrm>
            <a:off x="0" y="0"/>
            <a:ext cx="12192000" cy="68444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25545" y="168146"/>
            <a:ext cx="69744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</a:rPr>
              <a:t>Ísbirnir eru stórir, þungir og svolítið innskeifir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Þeir ganga oftast hægt en ekki er allt sem sýnist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Ísbirnir geta hlaupið hraðar en bestu spretthlauparar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í heimi!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Stundum hitnar þeim mikið á hlaupunum Þá stinga 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Þeir sér í sjóinn eða leggjast flatir í snjóinn </a:t>
            </a:r>
          </a:p>
          <a:p>
            <a:r>
              <a:rPr lang="is-IS" dirty="0" smtClean="0">
                <a:solidFill>
                  <a:schemeClr val="bg1"/>
                </a:solidFill>
              </a:rPr>
              <a:t>og teygja út fæturna  til að kæla sig</a:t>
            </a:r>
            <a:endParaRPr lang="is-I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85" y="698579"/>
            <a:ext cx="6255540" cy="40210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1828" y="5800111"/>
            <a:ext cx="3004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Hlaup, sund og klifur</a:t>
            </a:r>
          </a:p>
        </p:txBody>
      </p:sp>
    </p:spTree>
    <p:extLst>
      <p:ext uri="{BB962C8B-B14F-4D97-AF65-F5344CB8AC3E}">
        <p14:creationId xmlns:p14="http://schemas.microsoft.com/office/powerpoint/2010/main" val="315099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029"/>
          <a:stretch/>
        </p:blipFill>
        <p:spPr>
          <a:xfrm>
            <a:off x="0" y="0"/>
            <a:ext cx="12192000" cy="68444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88358" y="17033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Ísbirnir eru líka miklir sundgarpar 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Fitulagið hjálpar </a:t>
            </a: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þeim að </a:t>
            </a: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fljóta og heldur á 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þeim hita í ísköldum sjónum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Brattar hlíðar og háir </a:t>
            </a: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ísjakar eru </a:t>
            </a: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engin </a:t>
            </a:r>
            <a:b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hindrun fyrir ísbirni Þeir klifra auðveldlega </a:t>
            </a:r>
            <a:b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upp á stóra jaka og hafa sést hátt uppi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 klettum í leit að fæðu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Ísbirnir geta líka kafað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Þá loka þeir nösunum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en hafa augun opin</a:t>
            </a:r>
            <a:endParaRPr lang="is-I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0" y="443001"/>
            <a:ext cx="6579735" cy="51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1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029"/>
          <a:stretch/>
        </p:blipFill>
        <p:spPr>
          <a:xfrm>
            <a:off x="0" y="-187423"/>
            <a:ext cx="12192000" cy="68444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41" y="159026"/>
            <a:ext cx="6157497" cy="5139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4418" y="5497759"/>
            <a:ext cx="199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Ísbjarnarbæli</a:t>
            </a:r>
            <a:endParaRPr lang="is-I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4124" y="2221786"/>
            <a:ext cx="61693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Þegar birnan fer í vetrardvala í ísbjarnarbæli </a:t>
            </a:r>
            <a:b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þá étur hún eins mikið og hún</a:t>
            </a:r>
            <a:b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getur</a:t>
            </a: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og safnar fitu allt sumarið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Húnarnir koma í heiminn í lok </a:t>
            </a:r>
            <a:b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desember Þá </a:t>
            </a:r>
            <a:b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eru þeir </a:t>
            </a:r>
            <a:b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pínulitlir, </a:t>
            </a:r>
            <a:b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hárlausir </a:t>
            </a:r>
            <a:b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 blindir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s-I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Birnan þarf mikla orku til að næra litla </a:t>
            </a:r>
            <a:b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húna sem fara bráðum að vaxa í maganum</a:t>
            </a: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 betur fer er oftast nóg af sel sem hún </a:t>
            </a: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getur veitt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66382" y="101415"/>
            <a:ext cx="44366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</a:t>
            </a: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haustin býr birnan til bæli í stórum snjóskafli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Hún grefur göng inn í skaflinn og býr til nokkur hólf eða herbergi í aðalhólfinu er öndunarop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Birna í bæli étur ekkert en lifir á </a:t>
            </a:r>
            <a:b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fitulaginu</a:t>
            </a:r>
          </a:p>
        </p:txBody>
      </p:sp>
    </p:spTree>
    <p:extLst>
      <p:ext uri="{BB962C8B-B14F-4D97-AF65-F5344CB8AC3E}">
        <p14:creationId xmlns:p14="http://schemas.microsoft.com/office/powerpoint/2010/main" val="2393685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029"/>
          <a:stretch/>
        </p:blipFill>
        <p:spPr>
          <a:xfrm>
            <a:off x="0" y="0"/>
            <a:ext cx="12192000" cy="68444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96670" y="121412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Þegar húnarnir eru um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þriggja mánaða gamlir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leggja þeir af stað í langa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göngu út á ísinn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Birnan er orðin svöng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 þarf að finna fæðu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Ferðin er erfið fyrir húnana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Þeir þurfa oft að stoppa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 að drekka og hvíla sig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Stundum fá þeir far</a:t>
            </a:r>
          </a:p>
          <a:p>
            <a:r>
              <a:rPr lang="is-I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 baki mömmu</a:t>
            </a:r>
            <a:endParaRPr lang="is-I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3" y="647464"/>
            <a:ext cx="8917206" cy="58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73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697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Bjōrg Vigfúsína Kjartansdóttir</dc:creator>
  <cp:lastModifiedBy>Bjōrg Vigfúsína Kjartansdóttir</cp:lastModifiedBy>
  <cp:revision>21</cp:revision>
  <dcterms:created xsi:type="dcterms:W3CDTF">2024-10-19T12:13:42Z</dcterms:created>
  <dcterms:modified xsi:type="dcterms:W3CDTF">2024-10-21T13:32:06Z</dcterms:modified>
</cp:coreProperties>
</file>