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7" r:id="rId11"/>
    <p:sldId id="265" r:id="rId12"/>
    <p:sldId id="268" r:id="rId13"/>
    <p:sldId id="266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Now Bold" panose="020B0604020202020204" charset="0"/>
      <p:regular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5" d="100"/>
          <a:sy n="45" d="100"/>
        </p:scale>
        <p:origin x="45" y="1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15" Type="http://schemas.openxmlformats.org/officeDocument/2006/relationships/image" Target="../media/image53.jpeg"/><Relationship Id="rId10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17" Type="http://schemas.openxmlformats.org/officeDocument/2006/relationships/image" Target="../media/image57.jpeg"/><Relationship Id="rId2" Type="http://schemas.openxmlformats.org/officeDocument/2006/relationships/image" Target="../media/image19.png"/><Relationship Id="rId16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15" Type="http://schemas.openxmlformats.org/officeDocument/2006/relationships/image" Target="../media/image55.jpeg"/><Relationship Id="rId10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6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15" Type="http://schemas.openxmlformats.org/officeDocument/2006/relationships/image" Target="../media/image59.jpeg"/><Relationship Id="rId10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9.png"/><Relationship Id="rId2" Type="http://schemas.openxmlformats.org/officeDocument/2006/relationships/image" Target="../media/image19.pn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12.svg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18" Type="http://schemas.openxmlformats.org/officeDocument/2006/relationships/image" Target="../media/image34.jpe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17" Type="http://schemas.openxmlformats.org/officeDocument/2006/relationships/image" Target="../media/image33.png"/><Relationship Id="rId2" Type="http://schemas.openxmlformats.org/officeDocument/2006/relationships/image" Target="../media/image19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15" Type="http://schemas.openxmlformats.org/officeDocument/2006/relationships/image" Target="../media/image31.png"/><Relationship Id="rId10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15" Type="http://schemas.openxmlformats.org/officeDocument/2006/relationships/image" Target="../media/image36.jpeg"/><Relationship Id="rId10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04785" y="1324465"/>
            <a:ext cx="8678431" cy="856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50"/>
              </a:lnSpc>
              <a:spcBef>
                <a:spcPct val="0"/>
              </a:spcBef>
            </a:pPr>
            <a:r>
              <a:rPr lang="en-US" sz="5400" b="1" spc="-108">
                <a:solidFill>
                  <a:srgbClr val="50745F"/>
                </a:solidFill>
                <a:latin typeface="Now Bold"/>
                <a:ea typeface="Now Bold"/>
                <a:cs typeface="Now Bold"/>
                <a:sym typeface="Now Bold"/>
              </a:rPr>
              <a:t>Tré</a:t>
            </a:r>
          </a:p>
        </p:txBody>
      </p:sp>
      <p:sp>
        <p:nvSpPr>
          <p:cNvPr id="3" name="Freeform 3"/>
          <p:cNvSpPr/>
          <p:nvPr/>
        </p:nvSpPr>
        <p:spPr>
          <a:xfrm>
            <a:off x="11779686" y="1354414"/>
            <a:ext cx="5827441" cy="7903886"/>
          </a:xfrm>
          <a:custGeom>
            <a:avLst/>
            <a:gdLst/>
            <a:ahLst/>
            <a:cxnLst/>
            <a:rect l="l" t="t" r="r" b="b"/>
            <a:pathLst>
              <a:path w="5827441" h="7903886">
                <a:moveTo>
                  <a:pt x="0" y="0"/>
                </a:moveTo>
                <a:lnTo>
                  <a:pt x="5827441" y="0"/>
                </a:lnTo>
                <a:lnTo>
                  <a:pt x="5827441" y="7903886"/>
                </a:lnTo>
                <a:lnTo>
                  <a:pt x="0" y="7903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24057" y="6761036"/>
            <a:ext cx="6478752" cy="2497264"/>
          </a:xfrm>
          <a:custGeom>
            <a:avLst/>
            <a:gdLst/>
            <a:ahLst/>
            <a:cxnLst/>
            <a:rect l="l" t="t" r="r" b="b"/>
            <a:pathLst>
              <a:path w="6478752" h="2497264">
                <a:moveTo>
                  <a:pt x="0" y="0"/>
                </a:moveTo>
                <a:lnTo>
                  <a:pt x="6478752" y="0"/>
                </a:lnTo>
                <a:lnTo>
                  <a:pt x="6478752" y="2497264"/>
                </a:lnTo>
                <a:lnTo>
                  <a:pt x="0" y="24972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42892" y="6496870"/>
            <a:ext cx="4440897" cy="2761430"/>
          </a:xfrm>
          <a:custGeom>
            <a:avLst/>
            <a:gdLst/>
            <a:ahLst/>
            <a:cxnLst/>
            <a:rect l="l" t="t" r="r" b="b"/>
            <a:pathLst>
              <a:path w="4440897" h="2761430">
                <a:moveTo>
                  <a:pt x="0" y="0"/>
                </a:moveTo>
                <a:lnTo>
                  <a:pt x="4440897" y="0"/>
                </a:lnTo>
                <a:lnTo>
                  <a:pt x="4440897" y="2761430"/>
                </a:lnTo>
                <a:lnTo>
                  <a:pt x="0" y="27614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35565" y="2876806"/>
            <a:ext cx="4960543" cy="3807147"/>
          </a:xfrm>
          <a:custGeom>
            <a:avLst/>
            <a:gdLst/>
            <a:ahLst/>
            <a:cxnLst/>
            <a:rect l="l" t="t" r="r" b="b"/>
            <a:pathLst>
              <a:path w="4960543" h="3807147">
                <a:moveTo>
                  <a:pt x="0" y="0"/>
                </a:moveTo>
                <a:lnTo>
                  <a:pt x="4960543" y="0"/>
                </a:lnTo>
                <a:lnTo>
                  <a:pt x="4960543" y="3807148"/>
                </a:lnTo>
                <a:lnTo>
                  <a:pt x="0" y="38071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2887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786727" y="2876806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306473" y="5649900"/>
            <a:ext cx="2810428" cy="651760"/>
          </a:xfrm>
          <a:custGeom>
            <a:avLst/>
            <a:gdLst/>
            <a:ahLst/>
            <a:cxnLst/>
            <a:rect l="l" t="t" r="r" b="b"/>
            <a:pathLst>
              <a:path w="2810428" h="651760">
                <a:moveTo>
                  <a:pt x="0" y="0"/>
                </a:moveTo>
                <a:lnTo>
                  <a:pt x="2810428" y="0"/>
                </a:lnTo>
                <a:lnTo>
                  <a:pt x="2810428" y="651761"/>
                </a:lnTo>
                <a:lnTo>
                  <a:pt x="0" y="6517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749704" y="2876806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813677" y="2876806"/>
            <a:ext cx="1557811" cy="2315665"/>
          </a:xfrm>
          <a:custGeom>
            <a:avLst/>
            <a:gdLst/>
            <a:ahLst/>
            <a:cxnLst/>
            <a:rect l="l" t="t" r="r" b="b"/>
            <a:pathLst>
              <a:path w="1557811" h="2315665">
                <a:moveTo>
                  <a:pt x="0" y="0"/>
                </a:moveTo>
                <a:lnTo>
                  <a:pt x="1557811" y="0"/>
                </a:lnTo>
                <a:lnTo>
                  <a:pt x="1557811" y="2315665"/>
                </a:lnTo>
                <a:lnTo>
                  <a:pt x="0" y="231566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0800000">
            <a:off x="6103052" y="5688746"/>
            <a:ext cx="2623175" cy="608335"/>
          </a:xfrm>
          <a:custGeom>
            <a:avLst/>
            <a:gdLst/>
            <a:ahLst/>
            <a:cxnLst/>
            <a:rect l="l" t="t" r="r" b="b"/>
            <a:pathLst>
              <a:path w="2623175" h="608335">
                <a:moveTo>
                  <a:pt x="0" y="0"/>
                </a:moveTo>
                <a:lnTo>
                  <a:pt x="2623175" y="0"/>
                </a:lnTo>
                <a:lnTo>
                  <a:pt x="2623175" y="608335"/>
                </a:lnTo>
                <a:lnTo>
                  <a:pt x="0" y="60833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9">
            <a:extLst>
              <a:ext uri="{FF2B5EF4-FFF2-40B4-BE49-F238E27FC236}">
                <a16:creationId xmlns:a16="http://schemas.microsoft.com/office/drawing/2014/main" id="{DEF057F2-666A-4896-87A8-646CB4CF817B}"/>
              </a:ext>
            </a:extLst>
          </p:cNvPr>
          <p:cNvSpPr/>
          <p:nvPr/>
        </p:nvSpPr>
        <p:spPr>
          <a:xfrm rot="19477454">
            <a:off x="1184070" y="3115872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D7BDF39A-A914-494C-8253-F4B85A9105C6}"/>
              </a:ext>
            </a:extLst>
          </p:cNvPr>
          <p:cNvSpPr/>
          <p:nvPr/>
        </p:nvSpPr>
        <p:spPr>
          <a:xfrm rot="19477454">
            <a:off x="1000738" y="531240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33DE5302-42AE-4631-89ED-82BF34D3D3A9}"/>
              </a:ext>
            </a:extLst>
          </p:cNvPr>
          <p:cNvSpPr txBox="1"/>
          <p:nvPr/>
        </p:nvSpPr>
        <p:spPr>
          <a:xfrm>
            <a:off x="2209800" y="1537101"/>
            <a:ext cx="7086600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Í</a:t>
            </a: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CC39477B-95D9-4141-9F5F-3F4F64D1A054}"/>
              </a:ext>
            </a:extLst>
          </p:cNvPr>
          <p:cNvGrpSpPr/>
          <p:nvPr/>
        </p:nvGrpSpPr>
        <p:grpSpPr>
          <a:xfrm>
            <a:off x="10342265" y="810038"/>
            <a:ext cx="7305203" cy="8402030"/>
            <a:chOff x="0" y="0"/>
            <a:chExt cx="2159023" cy="1789885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6D03EBC8-344A-419D-B380-D85CE3018FDB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BBF5079-AC95-4A54-98C5-460550378056}"/>
              </a:ext>
            </a:extLst>
          </p:cNvPr>
          <p:cNvSpPr txBox="1"/>
          <p:nvPr/>
        </p:nvSpPr>
        <p:spPr>
          <a:xfrm>
            <a:off x="11099266" y="1512695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Inni í laufblaðinu eru grænkorn.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2BD36F-8D75-42BA-8AC0-B2388DED6112}"/>
              </a:ext>
            </a:extLst>
          </p:cNvPr>
          <p:cNvSpPr txBox="1"/>
          <p:nvPr/>
        </p:nvSpPr>
        <p:spPr>
          <a:xfrm>
            <a:off x="11151274" y="2475639"/>
            <a:ext cx="5739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Grænukornin eru eins og litlar verkesmiðjur sem búa til næringu handa trénu</a:t>
            </a: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id="{C4FFC205-2755-4DA7-B295-DC49EB30D772}"/>
              </a:ext>
            </a:extLst>
          </p:cNvPr>
          <p:cNvGrpSpPr/>
          <p:nvPr/>
        </p:nvGrpSpPr>
        <p:grpSpPr>
          <a:xfrm>
            <a:off x="2133600" y="810038"/>
            <a:ext cx="7503671" cy="8448262"/>
            <a:chOff x="0" y="0"/>
            <a:chExt cx="3269031" cy="3664598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C701C068-82C6-4BA1-AE5F-B1A1A76E2188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34" name="TextBox 11">
            <a:extLst>
              <a:ext uri="{FF2B5EF4-FFF2-40B4-BE49-F238E27FC236}">
                <a16:creationId xmlns:a16="http://schemas.microsoft.com/office/drawing/2014/main" id="{5F84CF6A-DA69-48DA-8159-A26769B063BF}"/>
              </a:ext>
            </a:extLst>
          </p:cNvPr>
          <p:cNvSpPr txBox="1"/>
          <p:nvPr/>
        </p:nvSpPr>
        <p:spPr>
          <a:xfrm>
            <a:off x="2209800" y="1427770"/>
            <a:ext cx="7375462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Laufblöð</a:t>
            </a:r>
          </a:p>
        </p:txBody>
      </p:sp>
      <p:pic>
        <p:nvPicPr>
          <p:cNvPr id="8194" name="Picture 2" descr="Íslensku plönturnar -Laufblað">
            <a:extLst>
              <a:ext uri="{FF2B5EF4-FFF2-40B4-BE49-F238E27FC236}">
                <a16:creationId xmlns:a16="http://schemas.microsoft.com/office/drawing/2014/main" id="{8064DB05-6BF7-4D2F-919D-AE8A4BCBB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01" y="4762500"/>
            <a:ext cx="5638800" cy="375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76B8E6-844A-45F0-BCC3-758A2F59C25A}"/>
              </a:ext>
            </a:extLst>
          </p:cNvPr>
          <p:cNvSpPr txBox="1"/>
          <p:nvPr/>
        </p:nvSpPr>
        <p:spPr>
          <a:xfrm rot="872997">
            <a:off x="4218826" y="6149778"/>
            <a:ext cx="776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Stilku</a:t>
            </a:r>
            <a:r>
              <a:rPr lang="en-US" dirty="0"/>
              <a:t>r</a:t>
            </a:r>
            <a:endParaRPr lang="is-I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CB0B9E-A57A-403D-A28C-20DE1C8D2459}"/>
              </a:ext>
            </a:extLst>
          </p:cNvPr>
          <p:cNvSpPr txBox="1"/>
          <p:nvPr/>
        </p:nvSpPr>
        <p:spPr>
          <a:xfrm>
            <a:off x="11151274" y="4272731"/>
            <a:ext cx="64509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G</a:t>
            </a:r>
            <a:r>
              <a:rPr lang="is-IS" sz="3200" b="1" dirty="0">
                <a:solidFill>
                  <a:schemeClr val="bg1"/>
                </a:solidFill>
              </a:rPr>
              <a:t>rænukornin búa líka til súrefni sem</a:t>
            </a:r>
          </a:p>
          <a:p>
            <a:r>
              <a:rPr lang="is-IS" sz="3200" b="1" dirty="0">
                <a:solidFill>
                  <a:schemeClr val="bg1"/>
                </a:solidFill>
              </a:rPr>
              <a:t> svífur úr blaðinu í gengum </a:t>
            </a:r>
          </a:p>
          <a:p>
            <a:r>
              <a:rPr lang="is-IS" sz="3200" b="1" dirty="0">
                <a:solidFill>
                  <a:schemeClr val="bg1"/>
                </a:solidFill>
              </a:rPr>
              <a:t>örlitlar holur</a:t>
            </a:r>
            <a:endParaRPr lang="is-I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A9AFFD-B26B-4258-ABFD-12F0AEB74231}"/>
              </a:ext>
            </a:extLst>
          </p:cNvPr>
          <p:cNvSpPr txBox="1"/>
          <p:nvPr/>
        </p:nvSpPr>
        <p:spPr>
          <a:xfrm>
            <a:off x="3939257" y="2807084"/>
            <a:ext cx="41327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Laufblað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skiptist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í 3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hluta</a:t>
            </a:r>
            <a:br>
              <a:rPr lang="en-US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blöðku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blaðfót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og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blaðstilk</a:t>
            </a:r>
            <a:endParaRPr lang="is-I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7007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8A7B56D7-F049-4A92-A5F1-FB4D6AE2274C}"/>
              </a:ext>
            </a:extLst>
          </p:cNvPr>
          <p:cNvSpPr/>
          <p:nvPr/>
        </p:nvSpPr>
        <p:spPr>
          <a:xfrm rot="19891976">
            <a:off x="449078" y="118184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1D9366A1-021E-4CE2-A2FD-F1FC3EF56B3B}"/>
              </a:ext>
            </a:extLst>
          </p:cNvPr>
          <p:cNvSpPr/>
          <p:nvPr/>
        </p:nvSpPr>
        <p:spPr>
          <a:xfrm rot="19891976">
            <a:off x="296678" y="2175584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51BBCC82-800A-491C-9628-B7645C1E0697}"/>
              </a:ext>
            </a:extLst>
          </p:cNvPr>
          <p:cNvGrpSpPr/>
          <p:nvPr/>
        </p:nvGrpSpPr>
        <p:grpSpPr>
          <a:xfrm>
            <a:off x="914400" y="1181100"/>
            <a:ext cx="7341275" cy="8229600"/>
            <a:chOff x="0" y="0"/>
            <a:chExt cx="3269031" cy="3664598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657A94D8-561D-4532-AD0A-3C08A3442A84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EB4EF53B-F24F-461C-B715-032364654E32}"/>
              </a:ext>
            </a:extLst>
          </p:cNvPr>
          <p:cNvSpPr txBox="1"/>
          <p:nvPr/>
        </p:nvSpPr>
        <p:spPr>
          <a:xfrm>
            <a:off x="1209219" y="1943811"/>
            <a:ext cx="6974059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Laufblöð </a:t>
            </a:r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B69EE8D2-7190-47A5-A52C-D923D1C115F3}"/>
              </a:ext>
            </a:extLst>
          </p:cNvPr>
          <p:cNvGrpSpPr/>
          <p:nvPr/>
        </p:nvGrpSpPr>
        <p:grpSpPr>
          <a:xfrm>
            <a:off x="8458200" y="1181100"/>
            <a:ext cx="4848525" cy="4019550"/>
            <a:chOff x="0" y="0"/>
            <a:chExt cx="2159023" cy="1789885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53493065-3DF6-428C-95F0-91E41C2C6DD7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25ED34B-E934-4E25-B935-233086A1CFBC}"/>
              </a:ext>
            </a:extLst>
          </p:cNvPr>
          <p:cNvSpPr txBox="1"/>
          <p:nvPr/>
        </p:nvSpPr>
        <p:spPr>
          <a:xfrm>
            <a:off x="8686801" y="1332533"/>
            <a:ext cx="4457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200" b="1" dirty="0">
                <a:solidFill>
                  <a:schemeClr val="bg1"/>
                </a:solidFill>
              </a:rPr>
              <a:t>Hverju laufblaði má líkja við verksmiðju sem fær orku frá sólinni. </a:t>
            </a:r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CB386A80-57CB-4684-9D4C-32812C884646}"/>
              </a:ext>
            </a:extLst>
          </p:cNvPr>
          <p:cNvGrpSpPr/>
          <p:nvPr/>
        </p:nvGrpSpPr>
        <p:grpSpPr>
          <a:xfrm>
            <a:off x="8458200" y="5391150"/>
            <a:ext cx="4848525" cy="4019550"/>
            <a:chOff x="0" y="0"/>
            <a:chExt cx="2159023" cy="1789885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A5695C6-3A94-4B3F-9797-AC21075536A3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08C32C0-1CB9-4075-BB3C-BCBC2132D212}"/>
              </a:ext>
            </a:extLst>
          </p:cNvPr>
          <p:cNvSpPr txBox="1"/>
          <p:nvPr/>
        </p:nvSpPr>
        <p:spPr>
          <a:xfrm>
            <a:off x="8653118" y="5594953"/>
            <a:ext cx="43724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Trén lifa á ósýnilegu efni sem er í loftinu allt í kringum okkur.</a:t>
            </a:r>
          </a:p>
          <a:p>
            <a:endParaRPr lang="is-IS" sz="3200" b="1" dirty="0">
              <a:solidFill>
                <a:schemeClr val="bg1"/>
              </a:solidFill>
            </a:endParaRPr>
          </a:p>
          <a:p>
            <a:r>
              <a:rPr lang="is-IS" sz="3200" b="1" dirty="0">
                <a:solidFill>
                  <a:schemeClr val="bg1"/>
                </a:solidFill>
              </a:rPr>
              <a:t>Það heitir </a:t>
            </a:r>
            <a:r>
              <a:rPr lang="is-IS" sz="3200" dirty="0">
                <a:solidFill>
                  <a:schemeClr val="bg1"/>
                </a:solidFill>
              </a:rPr>
              <a:t>koltvíoxíð.</a:t>
            </a:r>
          </a:p>
          <a:p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93D2049A-EC79-48BC-83A5-3BC2E538ACA7}"/>
              </a:ext>
            </a:extLst>
          </p:cNvPr>
          <p:cNvGrpSpPr/>
          <p:nvPr/>
        </p:nvGrpSpPr>
        <p:grpSpPr>
          <a:xfrm>
            <a:off x="13411200" y="5372100"/>
            <a:ext cx="4848525" cy="4019550"/>
            <a:chOff x="0" y="0"/>
            <a:chExt cx="2159023" cy="1789885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07453042-E3DC-4B18-96AA-367774699F0C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A03636F-CEEE-4B16-8C1A-41CBBCBDA34A}"/>
              </a:ext>
            </a:extLst>
          </p:cNvPr>
          <p:cNvSpPr txBox="1"/>
          <p:nvPr/>
        </p:nvSpPr>
        <p:spPr>
          <a:xfrm>
            <a:off x="13645477" y="5515663"/>
            <a:ext cx="44257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Laufblöðin ná í þetta efni úr loftinu.</a:t>
            </a:r>
          </a:p>
          <a:p>
            <a:endParaRPr lang="is-IS" sz="3200" b="1" dirty="0">
              <a:solidFill>
                <a:schemeClr val="bg1"/>
              </a:solidFill>
            </a:endParaRPr>
          </a:p>
          <a:p>
            <a:r>
              <a:rPr lang="is-IS" sz="3200" b="1" dirty="0">
                <a:solidFill>
                  <a:schemeClr val="bg1"/>
                </a:solidFill>
              </a:rPr>
              <a:t>Sólin hjálpar svo laufblöðunum að búa til næringu úr koltvíoxíð og vatni handa trénu. </a:t>
            </a:r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5462CB66-8A5E-4F27-A76B-31BCF685C252}"/>
              </a:ext>
            </a:extLst>
          </p:cNvPr>
          <p:cNvGrpSpPr/>
          <p:nvPr/>
        </p:nvGrpSpPr>
        <p:grpSpPr>
          <a:xfrm>
            <a:off x="13411200" y="1181100"/>
            <a:ext cx="4848525" cy="4019550"/>
            <a:chOff x="0" y="0"/>
            <a:chExt cx="2159023" cy="1789885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1D5584D-95D6-4B0A-A952-6D7125BD6FD8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CF9E52-9C1B-4BAA-B370-D0815CB0FF72}"/>
              </a:ext>
            </a:extLst>
          </p:cNvPr>
          <p:cNvSpPr txBox="1"/>
          <p:nvPr/>
        </p:nvSpPr>
        <p:spPr>
          <a:xfrm>
            <a:off x="13645477" y="1332533"/>
            <a:ext cx="442575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Laufblöðin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búa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líka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til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súrefni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Súrefni</a:t>
            </a:r>
            <a:r>
              <a:rPr lang="en-US" sz="3200" b="1" dirty="0">
                <a:solidFill>
                  <a:schemeClr val="bg1"/>
                </a:solidFill>
              </a:rPr>
              <a:t> er í </a:t>
            </a:r>
            <a:r>
              <a:rPr lang="en-US" sz="3200" b="1" dirty="0" err="1">
                <a:solidFill>
                  <a:schemeClr val="bg1"/>
                </a:solidFill>
              </a:rPr>
              <a:t>loftinu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og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við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öndum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því</a:t>
            </a:r>
            <a:r>
              <a:rPr lang="en-US" sz="3200" b="1" dirty="0">
                <a:solidFill>
                  <a:schemeClr val="bg1"/>
                </a:solidFill>
              </a:rPr>
              <a:t>  </a:t>
            </a:r>
            <a:r>
              <a:rPr lang="en-US" sz="3200" b="1" dirty="0" err="1">
                <a:solidFill>
                  <a:schemeClr val="bg1"/>
                </a:solidFill>
              </a:rPr>
              <a:t>alltaf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okkur</a:t>
            </a:r>
            <a:r>
              <a:rPr lang="en-US" sz="3200" b="1" dirty="0">
                <a:solidFill>
                  <a:schemeClr val="bg1"/>
                </a:solidFill>
              </a:rPr>
              <a:t>. 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Við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þurfum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fá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súrefni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til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að</a:t>
            </a:r>
            <a:r>
              <a:rPr lang="en-US" sz="3200" b="1" dirty="0">
                <a:solidFill>
                  <a:schemeClr val="bg1"/>
                </a:solidFill>
              </a:rPr>
              <a:t> geta </a:t>
            </a:r>
            <a:r>
              <a:rPr lang="en-US" sz="3200" b="1" dirty="0" err="1">
                <a:solidFill>
                  <a:schemeClr val="bg1"/>
                </a:solidFill>
              </a:rPr>
              <a:t>lifað</a:t>
            </a:r>
            <a:r>
              <a:rPr lang="en-US" sz="3200" b="1" dirty="0">
                <a:solidFill>
                  <a:schemeClr val="bg1"/>
                </a:solidFill>
              </a:rPr>
              <a:t>. </a:t>
            </a:r>
            <a:endParaRPr lang="is-IS" sz="32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Einfalt er gott;) Hér er ein einföld og skemmtileg hugmynd til að prófa eftir vinnu með þínu barni. Fyrirmælin eru einföld - getið þið fundið 20-50 mismunandi laufblöð og raðað þeim upp">
            <a:extLst>
              <a:ext uri="{FF2B5EF4-FFF2-40B4-BE49-F238E27FC236}">
                <a16:creationId xmlns:a16="http://schemas.microsoft.com/office/drawing/2014/main" id="{25279F78-CE7A-43CE-BB5B-49B0EF36F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644" y="3457562"/>
            <a:ext cx="4887284" cy="488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B05B2B-8B45-41AB-BCCA-435BCE521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0" y="3175672"/>
            <a:ext cx="1419235" cy="17145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E0A550-F783-4AF7-B031-6E3A7F0298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585" y="3104312"/>
            <a:ext cx="5572903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044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9">
            <a:extLst>
              <a:ext uri="{FF2B5EF4-FFF2-40B4-BE49-F238E27FC236}">
                <a16:creationId xmlns:a16="http://schemas.microsoft.com/office/drawing/2014/main" id="{DEF057F2-666A-4896-87A8-646CB4CF817B}"/>
              </a:ext>
            </a:extLst>
          </p:cNvPr>
          <p:cNvSpPr/>
          <p:nvPr/>
        </p:nvSpPr>
        <p:spPr>
          <a:xfrm rot="19477454">
            <a:off x="1184070" y="3115872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D7BDF39A-A914-494C-8253-F4B85A9105C6}"/>
              </a:ext>
            </a:extLst>
          </p:cNvPr>
          <p:cNvSpPr/>
          <p:nvPr/>
        </p:nvSpPr>
        <p:spPr>
          <a:xfrm rot="19477454">
            <a:off x="1000738" y="531240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33DE5302-42AE-4631-89ED-82BF34D3D3A9}"/>
              </a:ext>
            </a:extLst>
          </p:cNvPr>
          <p:cNvSpPr txBox="1"/>
          <p:nvPr/>
        </p:nvSpPr>
        <p:spPr>
          <a:xfrm>
            <a:off x="2209800" y="1537101"/>
            <a:ext cx="7086600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Í</a:t>
            </a: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CC39477B-95D9-4141-9F5F-3F4F64D1A054}"/>
              </a:ext>
            </a:extLst>
          </p:cNvPr>
          <p:cNvGrpSpPr/>
          <p:nvPr/>
        </p:nvGrpSpPr>
        <p:grpSpPr>
          <a:xfrm>
            <a:off x="10342265" y="810038"/>
            <a:ext cx="7305203" cy="8402030"/>
            <a:chOff x="0" y="0"/>
            <a:chExt cx="2159023" cy="1789885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6D03EBC8-344A-419D-B380-D85CE3018FDB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BBF5079-AC95-4A54-98C5-460550378056}"/>
              </a:ext>
            </a:extLst>
          </p:cNvPr>
          <p:cNvSpPr txBox="1"/>
          <p:nvPr/>
        </p:nvSpPr>
        <p:spPr>
          <a:xfrm>
            <a:off x="11101038" y="1331166"/>
            <a:ext cx="579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Grænukornin inni í laufblaðinu eru eins og litlar verkesmiðjur sem búa til næringu handa trénu.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2BD36F-8D75-42BA-8AC0-B2388DED6112}"/>
              </a:ext>
            </a:extLst>
          </p:cNvPr>
          <p:cNvSpPr txBox="1"/>
          <p:nvPr/>
        </p:nvSpPr>
        <p:spPr>
          <a:xfrm>
            <a:off x="11099266" y="3543300"/>
            <a:ext cx="57391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Grænukornin búa líka til súrefni sem svífur út um örlitlar  holur</a:t>
            </a: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id="{C4FFC205-2755-4DA7-B295-DC49EB30D772}"/>
              </a:ext>
            </a:extLst>
          </p:cNvPr>
          <p:cNvGrpSpPr/>
          <p:nvPr/>
        </p:nvGrpSpPr>
        <p:grpSpPr>
          <a:xfrm>
            <a:off x="2145695" y="830417"/>
            <a:ext cx="7503671" cy="8448262"/>
            <a:chOff x="0" y="0"/>
            <a:chExt cx="3269031" cy="3664598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C701C068-82C6-4BA1-AE5F-B1A1A76E2188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34" name="TextBox 11">
            <a:extLst>
              <a:ext uri="{FF2B5EF4-FFF2-40B4-BE49-F238E27FC236}">
                <a16:creationId xmlns:a16="http://schemas.microsoft.com/office/drawing/2014/main" id="{5F84CF6A-DA69-48DA-8159-A26769B063BF}"/>
              </a:ext>
            </a:extLst>
          </p:cNvPr>
          <p:cNvSpPr txBox="1"/>
          <p:nvPr/>
        </p:nvSpPr>
        <p:spPr>
          <a:xfrm>
            <a:off x="2209800" y="1427770"/>
            <a:ext cx="7375462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Litir á laufblöðum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CB0B9E-A57A-403D-A28C-20DE1C8D2459}"/>
              </a:ext>
            </a:extLst>
          </p:cNvPr>
          <p:cNvSpPr txBox="1"/>
          <p:nvPr/>
        </p:nvSpPr>
        <p:spPr>
          <a:xfrm>
            <a:off x="11099266" y="5013711"/>
            <a:ext cx="64509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Á haustinn minkar starfsemi grænukornanna og smá saman hverfa þau úr laufblaðinu. Við það breytir laufblaðið um lit.</a:t>
            </a:r>
            <a:endParaRPr lang="is-I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AA9CB0-D0B2-4E18-A173-061C36894AC6}"/>
              </a:ext>
            </a:extLst>
          </p:cNvPr>
          <p:cNvSpPr txBox="1"/>
          <p:nvPr/>
        </p:nvSpPr>
        <p:spPr>
          <a:xfrm>
            <a:off x="11111671" y="7324540"/>
            <a:ext cx="9144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Þegar laufin breyta um lit eru </a:t>
            </a:r>
          </a:p>
          <a:p>
            <a:r>
              <a:rPr lang="is-IS" sz="3200" b="1" dirty="0">
                <a:solidFill>
                  <a:schemeClr val="bg1"/>
                </a:solidFill>
              </a:rPr>
              <a:t>þau að undirbúa tréð fyrir veturinn.</a:t>
            </a:r>
            <a:endParaRPr lang="is-IS" sz="3200" dirty="0"/>
          </a:p>
        </p:txBody>
      </p:sp>
      <p:pic>
        <p:nvPicPr>
          <p:cNvPr id="9218" name="Picture 2" descr="Haustið er sá tími þegar jörðin undirbýr sig til að fara í dvala. Þú getur líka notað haustið til að hægja á þér og undirbúa komandi vetur. Hvað er það sem þú">
            <a:extLst>
              <a:ext uri="{FF2B5EF4-FFF2-40B4-BE49-F238E27FC236}">
                <a16:creationId xmlns:a16="http://schemas.microsoft.com/office/drawing/2014/main" id="{85AEFF8F-E2AB-43FB-A5CF-98746556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82" y="3201168"/>
            <a:ext cx="5066532" cy="506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8015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3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26B8C6-C95D-43AC-B4D9-21ECC4E589A4}"/>
              </a:ext>
            </a:extLst>
          </p:cNvPr>
          <p:cNvSpPr txBox="1"/>
          <p:nvPr/>
        </p:nvSpPr>
        <p:spPr>
          <a:xfrm>
            <a:off x="3962400" y="0"/>
            <a:ext cx="9144000" cy="988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4800" b="1" spc="-127" dirty="0">
                <a:solidFill>
                  <a:srgbClr val="3B4C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Now Bold"/>
              </a:rPr>
              <a:t>Vinnubók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BEDBDB-FEBA-4E5A-966A-B4A678D36194}"/>
              </a:ext>
            </a:extLst>
          </p:cNvPr>
          <p:cNvSpPr txBox="1"/>
          <p:nvPr/>
        </p:nvSpPr>
        <p:spPr>
          <a:xfrm>
            <a:off x="838200" y="1333500"/>
            <a:ext cx="8572500" cy="8197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54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Laufblöð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Inni í laufblaðinu eru grænukorn.</a:t>
            </a:r>
            <a:b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Grænukornin búa til súrefni og stjórna litnum á laufblaðinu.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Á haustin fara trén í dvala. 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Þá minkar starfsemi grænukornanna sem veldur því að laufblaðið breytir um lit.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5494D-3FF0-4AD5-8387-9DB7ADDA6B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01"/>
          <a:stretch/>
        </p:blipFill>
        <p:spPr>
          <a:xfrm>
            <a:off x="9677400" y="4305300"/>
            <a:ext cx="8245026" cy="51009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E421AD-1C68-4F1E-8BAB-0D59C2D61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0" y="1104900"/>
            <a:ext cx="4267200" cy="25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39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7">
            <a:extLst>
              <a:ext uri="{FF2B5EF4-FFF2-40B4-BE49-F238E27FC236}">
                <a16:creationId xmlns:a16="http://schemas.microsoft.com/office/drawing/2014/main" id="{F12008F2-DA27-47EC-BCDE-C27FB480A51B}"/>
              </a:ext>
            </a:extLst>
          </p:cNvPr>
          <p:cNvGrpSpPr/>
          <p:nvPr/>
        </p:nvGrpSpPr>
        <p:grpSpPr>
          <a:xfrm>
            <a:off x="12454590" y="5326140"/>
            <a:ext cx="4848525" cy="4236959"/>
            <a:chOff x="0" y="0"/>
            <a:chExt cx="2159023" cy="1789885"/>
          </a:xfrm>
        </p:grpSpPr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E417E12C-5D39-40BA-A592-1870CE870E7D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2" name="Freeform 2"/>
          <p:cNvSpPr/>
          <p:nvPr/>
        </p:nvSpPr>
        <p:spPr>
          <a:xfrm>
            <a:off x="-549803" y="-358970"/>
            <a:ext cx="6506584" cy="4993711"/>
          </a:xfrm>
          <a:custGeom>
            <a:avLst/>
            <a:gdLst/>
            <a:ahLst/>
            <a:cxnLst/>
            <a:rect l="l" t="t" r="r" b="b"/>
            <a:pathLst>
              <a:path w="6506584" h="4993711">
                <a:moveTo>
                  <a:pt x="0" y="0"/>
                </a:moveTo>
                <a:lnTo>
                  <a:pt x="6506584" y="0"/>
                </a:lnTo>
                <a:lnTo>
                  <a:pt x="6506584" y="4993712"/>
                </a:lnTo>
                <a:lnTo>
                  <a:pt x="0" y="499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288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9580" y="3859115"/>
            <a:ext cx="2594699" cy="1379635"/>
          </a:xfrm>
          <a:custGeom>
            <a:avLst/>
            <a:gdLst/>
            <a:ahLst/>
            <a:cxnLst/>
            <a:rect l="l" t="t" r="r" b="b"/>
            <a:pathLst>
              <a:path w="2594699" h="1379635">
                <a:moveTo>
                  <a:pt x="0" y="0"/>
                </a:moveTo>
                <a:lnTo>
                  <a:pt x="2594698" y="0"/>
                </a:lnTo>
                <a:lnTo>
                  <a:pt x="2594698" y="1379635"/>
                </a:lnTo>
                <a:lnTo>
                  <a:pt x="0" y="1379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69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986460" y="3478791"/>
            <a:ext cx="7160156" cy="9348096"/>
          </a:xfrm>
          <a:custGeom>
            <a:avLst/>
            <a:gdLst/>
            <a:ahLst/>
            <a:cxnLst/>
            <a:rect l="l" t="t" r="r" b="b"/>
            <a:pathLst>
              <a:path w="7160156" h="9348096">
                <a:moveTo>
                  <a:pt x="0" y="0"/>
                </a:moveTo>
                <a:lnTo>
                  <a:pt x="7160157" y="0"/>
                </a:lnTo>
                <a:lnTo>
                  <a:pt x="7160157" y="9348095"/>
                </a:lnTo>
                <a:lnTo>
                  <a:pt x="0" y="9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341" r="-1198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9000" y="1028700"/>
            <a:ext cx="7341275" cy="8534400"/>
            <a:chOff x="0" y="0"/>
            <a:chExt cx="3269031" cy="36645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400706" y="1028700"/>
            <a:ext cx="4848525" cy="4019550"/>
            <a:chOff x="0" y="0"/>
            <a:chExt cx="2159023" cy="17898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032065" y="1742559"/>
            <a:ext cx="7215576" cy="3067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Lauftré </a:t>
            </a:r>
            <a:b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og </a:t>
            </a:r>
            <a:b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barrtré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4764584" y="8478456"/>
            <a:ext cx="5569581" cy="2961419"/>
          </a:xfrm>
          <a:custGeom>
            <a:avLst/>
            <a:gdLst/>
            <a:ahLst/>
            <a:cxnLst/>
            <a:rect l="l" t="t" r="r" b="b"/>
            <a:pathLst>
              <a:path w="5569581" h="2961419">
                <a:moveTo>
                  <a:pt x="5569581" y="0"/>
                </a:moveTo>
                <a:lnTo>
                  <a:pt x="0" y="0"/>
                </a:lnTo>
                <a:lnTo>
                  <a:pt x="0" y="2961419"/>
                </a:lnTo>
                <a:lnTo>
                  <a:pt x="5569581" y="2961419"/>
                </a:lnTo>
                <a:lnTo>
                  <a:pt x="556958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6946"/>
            </a:stretch>
          </a:blipFill>
        </p:spPr>
      </p:sp>
      <p:sp>
        <p:nvSpPr>
          <p:cNvPr id="14" name="Freeform 14"/>
          <p:cNvSpPr/>
          <p:nvPr/>
        </p:nvSpPr>
        <p:spPr>
          <a:xfrm rot="1270128">
            <a:off x="3062580" y="8267931"/>
            <a:ext cx="2886474" cy="4233495"/>
          </a:xfrm>
          <a:custGeom>
            <a:avLst/>
            <a:gdLst/>
            <a:ahLst/>
            <a:cxnLst/>
            <a:rect l="l" t="t" r="r" b="b"/>
            <a:pathLst>
              <a:path w="2886474" h="4233495">
                <a:moveTo>
                  <a:pt x="0" y="0"/>
                </a:moveTo>
                <a:lnTo>
                  <a:pt x="2886474" y="0"/>
                </a:lnTo>
                <a:lnTo>
                  <a:pt x="2886474" y="4233495"/>
                </a:lnTo>
                <a:lnTo>
                  <a:pt x="0" y="4233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73120">
            <a:off x="16169383" y="-2356429"/>
            <a:ext cx="2941834" cy="4314691"/>
          </a:xfrm>
          <a:custGeom>
            <a:avLst/>
            <a:gdLst/>
            <a:ahLst/>
            <a:cxnLst/>
            <a:rect l="l" t="t" r="r" b="b"/>
            <a:pathLst>
              <a:path w="2941834" h="4314691">
                <a:moveTo>
                  <a:pt x="0" y="0"/>
                </a:moveTo>
                <a:lnTo>
                  <a:pt x="2941834" y="0"/>
                </a:lnTo>
                <a:lnTo>
                  <a:pt x="2941834" y="4314690"/>
                </a:lnTo>
                <a:lnTo>
                  <a:pt x="0" y="4314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3586C-073A-4182-B39F-7FDCCF980DD5}"/>
              </a:ext>
            </a:extLst>
          </p:cNvPr>
          <p:cNvSpPr txBox="1"/>
          <p:nvPr/>
        </p:nvSpPr>
        <p:spPr>
          <a:xfrm>
            <a:off x="12578271" y="1288035"/>
            <a:ext cx="42875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3200" dirty="0"/>
              <a:t>Tré með laufblöð kallast</a:t>
            </a:r>
          </a:p>
          <a:p>
            <a:r>
              <a:rPr lang="is-IS" sz="3200" dirty="0"/>
              <a:t> lauftré og eru græn allt </a:t>
            </a:r>
          </a:p>
          <a:p>
            <a:r>
              <a:rPr lang="is-IS" sz="3200" dirty="0"/>
              <a:t>sumarið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328F7-0C6E-47C8-AC26-EAAD63F5AF6A}"/>
              </a:ext>
            </a:extLst>
          </p:cNvPr>
          <p:cNvSpPr txBox="1"/>
          <p:nvPr/>
        </p:nvSpPr>
        <p:spPr>
          <a:xfrm>
            <a:off x="12526664" y="5477570"/>
            <a:ext cx="634229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3200" dirty="0"/>
              <a:t>Barrtré eru með blöð sem </a:t>
            </a:r>
          </a:p>
          <a:p>
            <a:r>
              <a:rPr lang="is-IS" sz="3200" dirty="0"/>
              <a:t>líkjast nálum. </a:t>
            </a:r>
          </a:p>
          <a:p>
            <a:r>
              <a:rPr lang="is-IS" sz="3200" dirty="0"/>
              <a:t>Þessi blöð heita barrnálar. </a:t>
            </a:r>
          </a:p>
          <a:p>
            <a:r>
              <a:rPr lang="is-IS" sz="3200" dirty="0"/>
              <a:t>Tré með barrnálar heita </a:t>
            </a:r>
            <a:br>
              <a:rPr lang="is-IS" sz="3200" dirty="0"/>
            </a:br>
            <a:r>
              <a:rPr lang="is-IS" sz="3200" dirty="0"/>
              <a:t>barrtré og eru græn allt árið. </a:t>
            </a:r>
          </a:p>
          <a:p>
            <a:r>
              <a:rPr lang="is-IS" sz="3200" dirty="0"/>
              <a:t>Eina tréð sem fellir barr á </a:t>
            </a:r>
          </a:p>
          <a:p>
            <a:r>
              <a:rPr lang="is-IS" sz="3200" dirty="0"/>
              <a:t>haustin er Lerki</a:t>
            </a:r>
          </a:p>
          <a:p>
            <a:endParaRPr lang="is-IS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647AA4-2B56-42EA-A7A0-23DD89DB17FB}"/>
              </a:ext>
            </a:extLst>
          </p:cNvPr>
          <p:cNvSpPr txBox="1"/>
          <p:nvPr/>
        </p:nvSpPr>
        <p:spPr>
          <a:xfrm>
            <a:off x="12578271" y="2747327"/>
            <a:ext cx="554044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3200" dirty="0"/>
              <a:t>Þau skipta um lit á haustin </a:t>
            </a:r>
            <a:br>
              <a:rPr lang="is-IS" sz="3200" dirty="0"/>
            </a:br>
            <a:r>
              <a:rPr lang="is-IS" sz="3200" dirty="0"/>
              <a:t>og verða gul, brún eða rauð </a:t>
            </a:r>
            <a:br>
              <a:rPr lang="is-IS" sz="3200" dirty="0"/>
            </a:br>
            <a:r>
              <a:rPr lang="is-IS" sz="3200" dirty="0"/>
              <a:t>og laufin falla af trjánum </a:t>
            </a:r>
          </a:p>
          <a:p>
            <a:r>
              <a:rPr lang="is-IS" sz="3200" dirty="0"/>
              <a:t>Á vorin vaxa ný laufblöð</a:t>
            </a:r>
          </a:p>
        </p:txBody>
      </p:sp>
      <p:pic>
        <p:nvPicPr>
          <p:cNvPr id="10242" name="Picture 2" descr="Barrtré – Garðyrkjufélag Íslands">
            <a:extLst>
              <a:ext uri="{FF2B5EF4-FFF2-40B4-BE49-F238E27FC236}">
                <a16:creationId xmlns:a16="http://schemas.microsoft.com/office/drawing/2014/main" id="{6E95FE67-FBF3-49C6-B97D-55D315F0E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872" y="5326140"/>
            <a:ext cx="3562323" cy="356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1550B6B4-ABE9-4CB6-BB36-3F381BBE2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871" y="5153777"/>
            <a:ext cx="2803818" cy="373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938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49803" y="-358970"/>
            <a:ext cx="6506584" cy="4993711"/>
          </a:xfrm>
          <a:custGeom>
            <a:avLst/>
            <a:gdLst/>
            <a:ahLst/>
            <a:cxnLst/>
            <a:rect l="l" t="t" r="r" b="b"/>
            <a:pathLst>
              <a:path w="6506584" h="4993711">
                <a:moveTo>
                  <a:pt x="0" y="0"/>
                </a:moveTo>
                <a:lnTo>
                  <a:pt x="6506584" y="0"/>
                </a:lnTo>
                <a:lnTo>
                  <a:pt x="6506584" y="4993712"/>
                </a:lnTo>
                <a:lnTo>
                  <a:pt x="0" y="499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288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9580" y="3859115"/>
            <a:ext cx="2594699" cy="1379635"/>
          </a:xfrm>
          <a:custGeom>
            <a:avLst/>
            <a:gdLst/>
            <a:ahLst/>
            <a:cxnLst/>
            <a:rect l="l" t="t" r="r" b="b"/>
            <a:pathLst>
              <a:path w="2594699" h="1379635">
                <a:moveTo>
                  <a:pt x="0" y="0"/>
                </a:moveTo>
                <a:lnTo>
                  <a:pt x="2594698" y="0"/>
                </a:lnTo>
                <a:lnTo>
                  <a:pt x="2594698" y="1379635"/>
                </a:lnTo>
                <a:lnTo>
                  <a:pt x="0" y="1379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69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986460" y="3478791"/>
            <a:ext cx="7160156" cy="9348096"/>
          </a:xfrm>
          <a:custGeom>
            <a:avLst/>
            <a:gdLst/>
            <a:ahLst/>
            <a:cxnLst/>
            <a:rect l="l" t="t" r="r" b="b"/>
            <a:pathLst>
              <a:path w="7160156" h="9348096">
                <a:moveTo>
                  <a:pt x="0" y="0"/>
                </a:moveTo>
                <a:lnTo>
                  <a:pt x="7160157" y="0"/>
                </a:lnTo>
                <a:lnTo>
                  <a:pt x="7160157" y="9348095"/>
                </a:lnTo>
                <a:lnTo>
                  <a:pt x="0" y="9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341" r="-1198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9000" y="495300"/>
            <a:ext cx="7341275" cy="8915400"/>
            <a:chOff x="0" y="0"/>
            <a:chExt cx="3269031" cy="36645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065094" y="827615"/>
            <a:ext cx="7215576" cy="3067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Nokkrar tegundir af lauftrjám </a:t>
            </a:r>
            <a:b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endParaRPr lang="is-IS" sz="6399" b="1" spc="-127" dirty="0">
              <a:solidFill>
                <a:srgbClr val="3B4C42"/>
              </a:solidFill>
              <a:latin typeface="Now Bold"/>
              <a:ea typeface="Now Bold"/>
              <a:cs typeface="Now Bold"/>
              <a:sym typeface="Now Bold"/>
            </a:endParaRPr>
          </a:p>
        </p:txBody>
      </p:sp>
      <p:sp>
        <p:nvSpPr>
          <p:cNvPr id="13" name="Freeform 13"/>
          <p:cNvSpPr/>
          <p:nvPr/>
        </p:nvSpPr>
        <p:spPr>
          <a:xfrm flipH="1">
            <a:off x="14764584" y="8478456"/>
            <a:ext cx="5569581" cy="2961419"/>
          </a:xfrm>
          <a:custGeom>
            <a:avLst/>
            <a:gdLst/>
            <a:ahLst/>
            <a:cxnLst/>
            <a:rect l="l" t="t" r="r" b="b"/>
            <a:pathLst>
              <a:path w="5569581" h="2961419">
                <a:moveTo>
                  <a:pt x="5569581" y="0"/>
                </a:moveTo>
                <a:lnTo>
                  <a:pt x="0" y="0"/>
                </a:lnTo>
                <a:lnTo>
                  <a:pt x="0" y="2961419"/>
                </a:lnTo>
                <a:lnTo>
                  <a:pt x="5569581" y="2961419"/>
                </a:lnTo>
                <a:lnTo>
                  <a:pt x="556958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6946"/>
            </a:stretch>
          </a:blipFill>
        </p:spPr>
      </p:sp>
      <p:sp>
        <p:nvSpPr>
          <p:cNvPr id="14" name="Freeform 14"/>
          <p:cNvSpPr/>
          <p:nvPr/>
        </p:nvSpPr>
        <p:spPr>
          <a:xfrm rot="1270128">
            <a:off x="3062580" y="8267931"/>
            <a:ext cx="2886474" cy="4233495"/>
          </a:xfrm>
          <a:custGeom>
            <a:avLst/>
            <a:gdLst/>
            <a:ahLst/>
            <a:cxnLst/>
            <a:rect l="l" t="t" r="r" b="b"/>
            <a:pathLst>
              <a:path w="2886474" h="4233495">
                <a:moveTo>
                  <a:pt x="0" y="0"/>
                </a:moveTo>
                <a:lnTo>
                  <a:pt x="2886474" y="0"/>
                </a:lnTo>
                <a:lnTo>
                  <a:pt x="2886474" y="4233495"/>
                </a:lnTo>
                <a:lnTo>
                  <a:pt x="0" y="4233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73120">
            <a:off x="16169383" y="-2356429"/>
            <a:ext cx="2941834" cy="4314691"/>
          </a:xfrm>
          <a:custGeom>
            <a:avLst/>
            <a:gdLst/>
            <a:ahLst/>
            <a:cxnLst/>
            <a:rect l="l" t="t" r="r" b="b"/>
            <a:pathLst>
              <a:path w="2941834" h="4314691">
                <a:moveTo>
                  <a:pt x="0" y="0"/>
                </a:moveTo>
                <a:lnTo>
                  <a:pt x="2941834" y="0"/>
                </a:lnTo>
                <a:lnTo>
                  <a:pt x="2941834" y="4314690"/>
                </a:lnTo>
                <a:lnTo>
                  <a:pt x="0" y="4314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11268" name="Picture 4" descr="Reyniviður / Ilmreynir / Reynir – Sorbus aucuparia – Gróðrarstöð">
            <a:extLst>
              <a:ext uri="{FF2B5EF4-FFF2-40B4-BE49-F238E27FC236}">
                <a16:creationId xmlns:a16="http://schemas.microsoft.com/office/drawing/2014/main" id="{41793ED4-C9FF-49EF-9DB2-7A12BCB81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0" y="1181100"/>
            <a:ext cx="384873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lmbjörk | Skógræktin">
            <a:extLst>
              <a:ext uri="{FF2B5EF4-FFF2-40B4-BE49-F238E27FC236}">
                <a16:creationId xmlns:a16="http://schemas.microsoft.com/office/drawing/2014/main" id="{AA05B09D-5643-4AB0-B9CA-31E5A0607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2948" y="5573109"/>
            <a:ext cx="3348037" cy="334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Alaskaösp – Populus trichocarpa 'Keisari', 'Sæland', 'Pinni', 'Haukur' og 'Súla' – Gróðrarstöð">
            <a:extLst>
              <a:ext uri="{FF2B5EF4-FFF2-40B4-BE49-F238E27FC236}">
                <a16:creationId xmlns:a16="http://schemas.microsoft.com/office/drawing/2014/main" id="{A84D64C6-1615-4512-B3F8-D546727409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53"/>
          <a:stretch/>
        </p:blipFill>
        <p:spPr bwMode="auto">
          <a:xfrm>
            <a:off x="5956781" y="3232301"/>
            <a:ext cx="5561466" cy="231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lynur við Stillholt 11 er tré ársins 2019 á Akranesi – Skagafréttir.is">
            <a:extLst>
              <a:ext uri="{FF2B5EF4-FFF2-40B4-BE49-F238E27FC236}">
                <a16:creationId xmlns:a16="http://schemas.microsoft.com/office/drawing/2014/main" id="{C46FFB4C-DF97-4F39-92C2-51C8AC1E8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26" y="5920366"/>
            <a:ext cx="46005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376FF8-E21C-45FD-908C-E40264D9E3D0}"/>
              </a:ext>
            </a:extLst>
          </p:cNvPr>
          <p:cNvSpPr txBox="1"/>
          <p:nvPr/>
        </p:nvSpPr>
        <p:spPr>
          <a:xfrm>
            <a:off x="14318546" y="586578"/>
            <a:ext cx="15768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3200" dirty="0"/>
              <a:t>Reynitré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ABE50-8A08-4FE2-B7EE-A3A576A8F286}"/>
              </a:ext>
            </a:extLst>
          </p:cNvPr>
          <p:cNvSpPr txBox="1"/>
          <p:nvPr/>
        </p:nvSpPr>
        <p:spPr>
          <a:xfrm>
            <a:off x="14401800" y="4859513"/>
            <a:ext cx="1600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B</a:t>
            </a:r>
            <a:r>
              <a:rPr lang="is-IS" sz="3200" dirty="0" err="1"/>
              <a:t>irkitré</a:t>
            </a:r>
            <a:endParaRPr lang="is-I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2F452B-1C9E-406E-8D9C-37C5890E123D}"/>
              </a:ext>
            </a:extLst>
          </p:cNvPr>
          <p:cNvSpPr txBox="1"/>
          <p:nvPr/>
        </p:nvSpPr>
        <p:spPr>
          <a:xfrm>
            <a:off x="10439400" y="4908456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Ösp</a:t>
            </a:r>
            <a:endParaRPr lang="is-I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A6F6C6-51E1-4D9C-AC66-4C75FF6B7ED7}"/>
              </a:ext>
            </a:extLst>
          </p:cNvPr>
          <p:cNvSpPr txBox="1"/>
          <p:nvPr/>
        </p:nvSpPr>
        <p:spPr>
          <a:xfrm>
            <a:off x="9672669" y="5846804"/>
            <a:ext cx="1297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Hlynur</a:t>
            </a:r>
            <a:endParaRPr lang="is-IS" sz="3200" dirty="0"/>
          </a:p>
        </p:txBody>
      </p:sp>
    </p:spTree>
    <p:extLst>
      <p:ext uri="{BB962C8B-B14F-4D97-AF65-F5344CB8AC3E}">
        <p14:creationId xmlns:p14="http://schemas.microsoft.com/office/powerpoint/2010/main" val="10304975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22" grpId="0"/>
      <p:bldP spid="12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49803" y="-358970"/>
            <a:ext cx="6506584" cy="4993711"/>
          </a:xfrm>
          <a:custGeom>
            <a:avLst/>
            <a:gdLst/>
            <a:ahLst/>
            <a:cxnLst/>
            <a:rect l="l" t="t" r="r" b="b"/>
            <a:pathLst>
              <a:path w="6506584" h="4993711">
                <a:moveTo>
                  <a:pt x="0" y="0"/>
                </a:moveTo>
                <a:lnTo>
                  <a:pt x="6506584" y="0"/>
                </a:lnTo>
                <a:lnTo>
                  <a:pt x="6506584" y="4993712"/>
                </a:lnTo>
                <a:lnTo>
                  <a:pt x="0" y="499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288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9580" y="3859115"/>
            <a:ext cx="2594699" cy="1379635"/>
          </a:xfrm>
          <a:custGeom>
            <a:avLst/>
            <a:gdLst/>
            <a:ahLst/>
            <a:cxnLst/>
            <a:rect l="l" t="t" r="r" b="b"/>
            <a:pathLst>
              <a:path w="2594699" h="1379635">
                <a:moveTo>
                  <a:pt x="0" y="0"/>
                </a:moveTo>
                <a:lnTo>
                  <a:pt x="2594698" y="0"/>
                </a:lnTo>
                <a:lnTo>
                  <a:pt x="2594698" y="1379635"/>
                </a:lnTo>
                <a:lnTo>
                  <a:pt x="0" y="1379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69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986460" y="3478791"/>
            <a:ext cx="7160156" cy="9348096"/>
          </a:xfrm>
          <a:custGeom>
            <a:avLst/>
            <a:gdLst/>
            <a:ahLst/>
            <a:cxnLst/>
            <a:rect l="l" t="t" r="r" b="b"/>
            <a:pathLst>
              <a:path w="7160156" h="9348096">
                <a:moveTo>
                  <a:pt x="0" y="0"/>
                </a:moveTo>
                <a:lnTo>
                  <a:pt x="7160157" y="0"/>
                </a:lnTo>
                <a:lnTo>
                  <a:pt x="7160157" y="9348095"/>
                </a:lnTo>
                <a:lnTo>
                  <a:pt x="0" y="9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341" r="-1198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9000" y="495300"/>
            <a:ext cx="7341275" cy="8915400"/>
            <a:chOff x="0" y="0"/>
            <a:chExt cx="3269031" cy="36645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065094" y="827615"/>
            <a:ext cx="7215576" cy="3067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Nokkrar tegundir af barrtrjám </a:t>
            </a:r>
            <a:b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endParaRPr lang="is-IS" sz="6399" b="1" spc="-127" dirty="0">
              <a:solidFill>
                <a:srgbClr val="3B4C42"/>
              </a:solidFill>
              <a:latin typeface="Now Bold"/>
              <a:ea typeface="Now Bold"/>
              <a:cs typeface="Now Bold"/>
              <a:sym typeface="Now Bold"/>
            </a:endParaRPr>
          </a:p>
        </p:txBody>
      </p:sp>
      <p:sp>
        <p:nvSpPr>
          <p:cNvPr id="13" name="Freeform 13"/>
          <p:cNvSpPr/>
          <p:nvPr/>
        </p:nvSpPr>
        <p:spPr>
          <a:xfrm flipH="1">
            <a:off x="14764584" y="8478456"/>
            <a:ext cx="5569581" cy="2961419"/>
          </a:xfrm>
          <a:custGeom>
            <a:avLst/>
            <a:gdLst/>
            <a:ahLst/>
            <a:cxnLst/>
            <a:rect l="l" t="t" r="r" b="b"/>
            <a:pathLst>
              <a:path w="5569581" h="2961419">
                <a:moveTo>
                  <a:pt x="5569581" y="0"/>
                </a:moveTo>
                <a:lnTo>
                  <a:pt x="0" y="0"/>
                </a:lnTo>
                <a:lnTo>
                  <a:pt x="0" y="2961419"/>
                </a:lnTo>
                <a:lnTo>
                  <a:pt x="5569581" y="2961419"/>
                </a:lnTo>
                <a:lnTo>
                  <a:pt x="556958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6946"/>
            </a:stretch>
          </a:blipFill>
        </p:spPr>
      </p:sp>
      <p:sp>
        <p:nvSpPr>
          <p:cNvPr id="14" name="Freeform 14"/>
          <p:cNvSpPr/>
          <p:nvPr/>
        </p:nvSpPr>
        <p:spPr>
          <a:xfrm rot="1270128">
            <a:off x="3062580" y="8267931"/>
            <a:ext cx="2886474" cy="4233495"/>
          </a:xfrm>
          <a:custGeom>
            <a:avLst/>
            <a:gdLst/>
            <a:ahLst/>
            <a:cxnLst/>
            <a:rect l="l" t="t" r="r" b="b"/>
            <a:pathLst>
              <a:path w="2886474" h="4233495">
                <a:moveTo>
                  <a:pt x="0" y="0"/>
                </a:moveTo>
                <a:lnTo>
                  <a:pt x="2886474" y="0"/>
                </a:lnTo>
                <a:lnTo>
                  <a:pt x="2886474" y="4233495"/>
                </a:lnTo>
                <a:lnTo>
                  <a:pt x="0" y="4233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73120">
            <a:off x="16169383" y="-2356429"/>
            <a:ext cx="2941834" cy="4314691"/>
          </a:xfrm>
          <a:custGeom>
            <a:avLst/>
            <a:gdLst/>
            <a:ahLst/>
            <a:cxnLst/>
            <a:rect l="l" t="t" r="r" b="b"/>
            <a:pathLst>
              <a:path w="2941834" h="4314691">
                <a:moveTo>
                  <a:pt x="0" y="0"/>
                </a:moveTo>
                <a:lnTo>
                  <a:pt x="2941834" y="0"/>
                </a:lnTo>
                <a:lnTo>
                  <a:pt x="2941834" y="4314690"/>
                </a:lnTo>
                <a:lnTo>
                  <a:pt x="0" y="4314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ABE50-8A08-4FE2-B7EE-A3A576A8F286}"/>
              </a:ext>
            </a:extLst>
          </p:cNvPr>
          <p:cNvSpPr txBox="1"/>
          <p:nvPr/>
        </p:nvSpPr>
        <p:spPr>
          <a:xfrm>
            <a:off x="9950568" y="2894016"/>
            <a:ext cx="1600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Greni</a:t>
            </a:r>
            <a:endParaRPr lang="is-IS" sz="3200" dirty="0"/>
          </a:p>
        </p:txBody>
      </p:sp>
      <p:pic>
        <p:nvPicPr>
          <p:cNvPr id="12290" name="Picture 2" descr="garðurinn okkar: Grenifræ og furufræ">
            <a:extLst>
              <a:ext uri="{FF2B5EF4-FFF2-40B4-BE49-F238E27FC236}">
                <a16:creationId xmlns:a16="http://schemas.microsoft.com/office/drawing/2014/main" id="{4FE79B53-912B-43E1-90AB-05DCC0D2E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865" y="3444235"/>
            <a:ext cx="3471709" cy="462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2F452B-1C9E-406E-8D9C-37C5890E123D}"/>
              </a:ext>
            </a:extLst>
          </p:cNvPr>
          <p:cNvSpPr txBox="1"/>
          <p:nvPr/>
        </p:nvSpPr>
        <p:spPr>
          <a:xfrm>
            <a:off x="6568257" y="2894016"/>
            <a:ext cx="921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Fura</a:t>
            </a:r>
            <a:endParaRPr lang="is-IS" sz="3200" dirty="0"/>
          </a:p>
        </p:txBody>
      </p:sp>
      <p:pic>
        <p:nvPicPr>
          <p:cNvPr id="12292" name="Picture 4" descr="Grenitré í Skátalundi í Skorradal - sumarið 2006 | Ljósmyndasafn Akraness">
            <a:extLst>
              <a:ext uri="{FF2B5EF4-FFF2-40B4-BE49-F238E27FC236}">
                <a16:creationId xmlns:a16="http://schemas.microsoft.com/office/drawing/2014/main" id="{28C16E55-6135-4EE9-996F-E18A7425F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"/>
          <a:stretch/>
        </p:blipFill>
        <p:spPr bwMode="auto">
          <a:xfrm>
            <a:off x="8889297" y="3478791"/>
            <a:ext cx="3155565" cy="459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5">
            <a:extLst>
              <a:ext uri="{FF2B5EF4-FFF2-40B4-BE49-F238E27FC236}">
                <a16:creationId xmlns:a16="http://schemas.microsoft.com/office/drawing/2014/main" id="{27D73B2F-8504-4792-AB66-425DCA219518}"/>
              </a:ext>
            </a:extLst>
          </p:cNvPr>
          <p:cNvGrpSpPr/>
          <p:nvPr/>
        </p:nvGrpSpPr>
        <p:grpSpPr>
          <a:xfrm>
            <a:off x="12678935" y="499730"/>
            <a:ext cx="5108998" cy="7395418"/>
            <a:chOff x="0" y="0"/>
            <a:chExt cx="3269031" cy="3664598"/>
          </a:xfrm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C6A40D60-2FEB-49A9-9B75-3C059B4F10EC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pic>
        <p:nvPicPr>
          <p:cNvPr id="12294" name="Picture 6" descr="Vísindavefurinn: Af hverju missir lerki ekki barrið á veturna?">
            <a:extLst>
              <a:ext uri="{FF2B5EF4-FFF2-40B4-BE49-F238E27FC236}">
                <a16:creationId xmlns:a16="http://schemas.microsoft.com/office/drawing/2014/main" id="{D59CD04E-9046-4BE7-BE30-4B3A9063D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945" y="1147732"/>
            <a:ext cx="3884977" cy="609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651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26B8C6-C95D-43AC-B4D9-21ECC4E589A4}"/>
              </a:ext>
            </a:extLst>
          </p:cNvPr>
          <p:cNvSpPr txBox="1"/>
          <p:nvPr/>
        </p:nvSpPr>
        <p:spPr>
          <a:xfrm>
            <a:off x="3962400" y="0"/>
            <a:ext cx="9144000" cy="988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4800" b="1" spc="-127" dirty="0">
                <a:solidFill>
                  <a:srgbClr val="3B4C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Now Bold"/>
              </a:rPr>
              <a:t>Vinnubók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BEDBDB-FEBA-4E5A-966A-B4A678D36194}"/>
              </a:ext>
            </a:extLst>
          </p:cNvPr>
          <p:cNvSpPr txBox="1"/>
          <p:nvPr/>
        </p:nvSpPr>
        <p:spPr>
          <a:xfrm>
            <a:off x="152400" y="1235149"/>
            <a:ext cx="8572500" cy="5119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54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Barrtré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Barrtré eru með nálar sem </a:t>
            </a:r>
            <a:b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kallast barrnálar.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Barrbálar falla ekki af trjánum nema á einni tegund, lerki.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CB6E97-4CFB-4BB3-8802-E355A8991454}"/>
              </a:ext>
            </a:extLst>
          </p:cNvPr>
          <p:cNvSpPr txBox="1"/>
          <p:nvPr/>
        </p:nvSpPr>
        <p:spPr>
          <a:xfrm>
            <a:off x="9144000" y="1235149"/>
            <a:ext cx="9144000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54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Lauftré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Á vorin vaxa á þau laufblöð.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Á haustin skipta laufblöðin um lit og verða gul, rauð og appelsínugul og falla síðan af trénu.</a:t>
            </a:r>
          </a:p>
          <a:p>
            <a:endParaRPr lang="is-IS" sz="5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F931F1-F212-4DE6-AB94-0A3F65623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9467" y="5590620"/>
            <a:ext cx="3285066" cy="44747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BB4D04-888F-4187-B04F-2108C7D0A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34" y="6389055"/>
            <a:ext cx="2438400" cy="3676358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B19C4C01-6D7A-4BDD-A63B-C3E689D25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565" y="6896100"/>
            <a:ext cx="2895435" cy="289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four season trees isolated, spring with flowers, green summer, yellow  autumn, snow winter. vector illustration. nature and environment eco  concept 32312683 Vector Art at Vecteezy">
            <a:extLst>
              <a:ext uri="{FF2B5EF4-FFF2-40B4-BE49-F238E27FC236}">
                <a16:creationId xmlns:a16="http://schemas.microsoft.com/office/drawing/2014/main" id="{49BD549D-3A08-4C51-8A01-17AA1928D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179" y="6568905"/>
            <a:ext cx="3387729" cy="331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8858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49803" y="-358970"/>
            <a:ext cx="6506584" cy="4993711"/>
          </a:xfrm>
          <a:custGeom>
            <a:avLst/>
            <a:gdLst/>
            <a:ahLst/>
            <a:cxnLst/>
            <a:rect l="l" t="t" r="r" b="b"/>
            <a:pathLst>
              <a:path w="6506584" h="4993711">
                <a:moveTo>
                  <a:pt x="0" y="0"/>
                </a:moveTo>
                <a:lnTo>
                  <a:pt x="6506584" y="0"/>
                </a:lnTo>
                <a:lnTo>
                  <a:pt x="6506584" y="4993712"/>
                </a:lnTo>
                <a:lnTo>
                  <a:pt x="0" y="499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288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9580" y="3859115"/>
            <a:ext cx="2594699" cy="1379635"/>
          </a:xfrm>
          <a:custGeom>
            <a:avLst/>
            <a:gdLst/>
            <a:ahLst/>
            <a:cxnLst/>
            <a:rect l="l" t="t" r="r" b="b"/>
            <a:pathLst>
              <a:path w="2594699" h="1379635">
                <a:moveTo>
                  <a:pt x="0" y="0"/>
                </a:moveTo>
                <a:lnTo>
                  <a:pt x="2594698" y="0"/>
                </a:lnTo>
                <a:lnTo>
                  <a:pt x="2594698" y="1379635"/>
                </a:lnTo>
                <a:lnTo>
                  <a:pt x="0" y="1379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69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986460" y="3478791"/>
            <a:ext cx="7160156" cy="9348096"/>
          </a:xfrm>
          <a:custGeom>
            <a:avLst/>
            <a:gdLst/>
            <a:ahLst/>
            <a:cxnLst/>
            <a:rect l="l" t="t" r="r" b="b"/>
            <a:pathLst>
              <a:path w="7160156" h="9348096">
                <a:moveTo>
                  <a:pt x="0" y="0"/>
                </a:moveTo>
                <a:lnTo>
                  <a:pt x="7160157" y="0"/>
                </a:lnTo>
                <a:lnTo>
                  <a:pt x="7160157" y="9348095"/>
                </a:lnTo>
                <a:lnTo>
                  <a:pt x="0" y="9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341" r="-1198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9000" y="1028700"/>
            <a:ext cx="7341275" cy="8229600"/>
            <a:chOff x="0" y="0"/>
            <a:chExt cx="3269031" cy="36645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410775" y="1028700"/>
            <a:ext cx="4848525" cy="4019550"/>
            <a:chOff x="0" y="0"/>
            <a:chExt cx="2159023" cy="17898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594558" y="2475393"/>
            <a:ext cx="5910159" cy="101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Eru tré lifandi</a:t>
            </a:r>
            <a:r>
              <a:rPr lang="en-U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?</a:t>
            </a:r>
          </a:p>
        </p:txBody>
      </p:sp>
      <p:sp>
        <p:nvSpPr>
          <p:cNvPr id="12" name="Freeform 12"/>
          <p:cNvSpPr/>
          <p:nvPr/>
        </p:nvSpPr>
        <p:spPr>
          <a:xfrm rot="-10800000">
            <a:off x="7995828" y="3859791"/>
            <a:ext cx="1107618" cy="256865"/>
          </a:xfrm>
          <a:custGeom>
            <a:avLst/>
            <a:gdLst/>
            <a:ahLst/>
            <a:cxnLst/>
            <a:rect l="l" t="t" r="r" b="b"/>
            <a:pathLst>
              <a:path w="1107618" h="256865">
                <a:moveTo>
                  <a:pt x="0" y="0"/>
                </a:moveTo>
                <a:lnTo>
                  <a:pt x="1107619" y="0"/>
                </a:lnTo>
                <a:lnTo>
                  <a:pt x="1107619" y="256865"/>
                </a:lnTo>
                <a:lnTo>
                  <a:pt x="0" y="2568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>
            <a:off x="14764584" y="8478456"/>
            <a:ext cx="5569581" cy="2961419"/>
          </a:xfrm>
          <a:custGeom>
            <a:avLst/>
            <a:gdLst/>
            <a:ahLst/>
            <a:cxnLst/>
            <a:rect l="l" t="t" r="r" b="b"/>
            <a:pathLst>
              <a:path w="5569581" h="2961419">
                <a:moveTo>
                  <a:pt x="5569581" y="0"/>
                </a:moveTo>
                <a:lnTo>
                  <a:pt x="0" y="0"/>
                </a:lnTo>
                <a:lnTo>
                  <a:pt x="0" y="2961419"/>
                </a:lnTo>
                <a:lnTo>
                  <a:pt x="5569581" y="2961419"/>
                </a:lnTo>
                <a:lnTo>
                  <a:pt x="5569581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6946"/>
            </a:stretch>
          </a:blipFill>
        </p:spPr>
      </p:sp>
      <p:sp>
        <p:nvSpPr>
          <p:cNvPr id="14" name="Freeform 14"/>
          <p:cNvSpPr/>
          <p:nvPr/>
        </p:nvSpPr>
        <p:spPr>
          <a:xfrm rot="1270128">
            <a:off x="3062580" y="8267931"/>
            <a:ext cx="2886474" cy="4233495"/>
          </a:xfrm>
          <a:custGeom>
            <a:avLst/>
            <a:gdLst/>
            <a:ahLst/>
            <a:cxnLst/>
            <a:rect l="l" t="t" r="r" b="b"/>
            <a:pathLst>
              <a:path w="2886474" h="4233495">
                <a:moveTo>
                  <a:pt x="0" y="0"/>
                </a:moveTo>
                <a:lnTo>
                  <a:pt x="2886474" y="0"/>
                </a:lnTo>
                <a:lnTo>
                  <a:pt x="2886474" y="4233495"/>
                </a:lnTo>
                <a:lnTo>
                  <a:pt x="0" y="42334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73120">
            <a:off x="16169383" y="-2356429"/>
            <a:ext cx="2941834" cy="4314691"/>
          </a:xfrm>
          <a:custGeom>
            <a:avLst/>
            <a:gdLst/>
            <a:ahLst/>
            <a:cxnLst/>
            <a:rect l="l" t="t" r="r" b="b"/>
            <a:pathLst>
              <a:path w="2941834" h="4314691">
                <a:moveTo>
                  <a:pt x="0" y="0"/>
                </a:moveTo>
                <a:lnTo>
                  <a:pt x="2941834" y="0"/>
                </a:lnTo>
                <a:lnTo>
                  <a:pt x="2941834" y="4314690"/>
                </a:lnTo>
                <a:lnTo>
                  <a:pt x="0" y="431469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3586C-073A-4182-B39F-7FDCCF980DD5}"/>
              </a:ext>
            </a:extLst>
          </p:cNvPr>
          <p:cNvSpPr txBox="1"/>
          <p:nvPr/>
        </p:nvSpPr>
        <p:spPr>
          <a:xfrm>
            <a:off x="12768830" y="1584190"/>
            <a:ext cx="37289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3200" b="1" dirty="0"/>
              <a:t>Já eins og fuglar, </a:t>
            </a:r>
            <a:br>
              <a:rPr lang="is-IS" sz="3200" b="1" dirty="0"/>
            </a:br>
            <a:r>
              <a:rPr lang="is-IS" sz="3200" b="1" dirty="0"/>
              <a:t>blóm og manneskjan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328F7-0C6E-47C8-AC26-EAAD63F5AF6A}"/>
              </a:ext>
            </a:extLst>
          </p:cNvPr>
          <p:cNvSpPr txBox="1"/>
          <p:nvPr/>
        </p:nvSpPr>
        <p:spPr>
          <a:xfrm>
            <a:off x="5468706" y="4548932"/>
            <a:ext cx="63422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5400" dirty="0"/>
              <a:t>Hvað vitið þið um tré? </a:t>
            </a:r>
            <a:endParaRPr lang="is-IS" dirty="0"/>
          </a:p>
        </p:txBody>
      </p:sp>
      <p:pic>
        <p:nvPicPr>
          <p:cNvPr id="2050" name="Picture 2" descr="Kids Flowers And Butterflies PNG, Vector, PSD, and Clipart With Transparent Background for Free Download | Pngtree">
            <a:extLst>
              <a:ext uri="{FF2B5EF4-FFF2-40B4-BE49-F238E27FC236}">
                <a16:creationId xmlns:a16="http://schemas.microsoft.com/office/drawing/2014/main" id="{162AE71A-31B9-4199-876F-A7D39205D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5579" y="3390900"/>
            <a:ext cx="40195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49803" y="-358970"/>
            <a:ext cx="6506584" cy="4993711"/>
          </a:xfrm>
          <a:custGeom>
            <a:avLst/>
            <a:gdLst/>
            <a:ahLst/>
            <a:cxnLst/>
            <a:rect l="l" t="t" r="r" b="b"/>
            <a:pathLst>
              <a:path w="6506584" h="4993711">
                <a:moveTo>
                  <a:pt x="0" y="0"/>
                </a:moveTo>
                <a:lnTo>
                  <a:pt x="6506584" y="0"/>
                </a:lnTo>
                <a:lnTo>
                  <a:pt x="6506584" y="4993712"/>
                </a:lnTo>
                <a:lnTo>
                  <a:pt x="0" y="499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288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9580" y="3859115"/>
            <a:ext cx="2594699" cy="1379635"/>
          </a:xfrm>
          <a:custGeom>
            <a:avLst/>
            <a:gdLst/>
            <a:ahLst/>
            <a:cxnLst/>
            <a:rect l="l" t="t" r="r" b="b"/>
            <a:pathLst>
              <a:path w="2594699" h="1379635">
                <a:moveTo>
                  <a:pt x="0" y="0"/>
                </a:moveTo>
                <a:lnTo>
                  <a:pt x="2594698" y="0"/>
                </a:lnTo>
                <a:lnTo>
                  <a:pt x="2594698" y="1379635"/>
                </a:lnTo>
                <a:lnTo>
                  <a:pt x="0" y="1379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69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986460" y="3478791"/>
            <a:ext cx="7160156" cy="9348096"/>
          </a:xfrm>
          <a:custGeom>
            <a:avLst/>
            <a:gdLst/>
            <a:ahLst/>
            <a:cxnLst/>
            <a:rect l="l" t="t" r="r" b="b"/>
            <a:pathLst>
              <a:path w="7160156" h="9348096">
                <a:moveTo>
                  <a:pt x="0" y="0"/>
                </a:moveTo>
                <a:lnTo>
                  <a:pt x="7160157" y="0"/>
                </a:lnTo>
                <a:lnTo>
                  <a:pt x="7160157" y="9348095"/>
                </a:lnTo>
                <a:lnTo>
                  <a:pt x="0" y="9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341" r="-1198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70158" y="1333500"/>
            <a:ext cx="7341275" cy="8229600"/>
            <a:chOff x="0" y="0"/>
            <a:chExt cx="3269031" cy="36645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7974407" y="1420772"/>
            <a:ext cx="4848525" cy="4019550"/>
            <a:chOff x="0" y="0"/>
            <a:chExt cx="2159023" cy="17898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973948" y="1818120"/>
            <a:ext cx="5910159" cy="409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Hvað er sameiginlegt með öllum trjám?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4764584" y="8478456"/>
            <a:ext cx="5569581" cy="2961419"/>
          </a:xfrm>
          <a:custGeom>
            <a:avLst/>
            <a:gdLst/>
            <a:ahLst/>
            <a:cxnLst/>
            <a:rect l="l" t="t" r="r" b="b"/>
            <a:pathLst>
              <a:path w="5569581" h="2961419">
                <a:moveTo>
                  <a:pt x="5569581" y="0"/>
                </a:moveTo>
                <a:lnTo>
                  <a:pt x="0" y="0"/>
                </a:lnTo>
                <a:lnTo>
                  <a:pt x="0" y="2961419"/>
                </a:lnTo>
                <a:lnTo>
                  <a:pt x="5569581" y="2961419"/>
                </a:lnTo>
                <a:lnTo>
                  <a:pt x="556958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6946"/>
            </a:stretch>
          </a:blipFill>
        </p:spPr>
      </p:sp>
      <p:sp>
        <p:nvSpPr>
          <p:cNvPr id="14" name="Freeform 14"/>
          <p:cNvSpPr/>
          <p:nvPr/>
        </p:nvSpPr>
        <p:spPr>
          <a:xfrm rot="1270128">
            <a:off x="3062580" y="8267931"/>
            <a:ext cx="2886474" cy="4233495"/>
          </a:xfrm>
          <a:custGeom>
            <a:avLst/>
            <a:gdLst/>
            <a:ahLst/>
            <a:cxnLst/>
            <a:rect l="l" t="t" r="r" b="b"/>
            <a:pathLst>
              <a:path w="2886474" h="4233495">
                <a:moveTo>
                  <a:pt x="0" y="0"/>
                </a:moveTo>
                <a:lnTo>
                  <a:pt x="2886474" y="0"/>
                </a:lnTo>
                <a:lnTo>
                  <a:pt x="2886474" y="4233495"/>
                </a:lnTo>
                <a:lnTo>
                  <a:pt x="0" y="4233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73120">
            <a:off x="16169383" y="-2356429"/>
            <a:ext cx="2941834" cy="4314691"/>
          </a:xfrm>
          <a:custGeom>
            <a:avLst/>
            <a:gdLst/>
            <a:ahLst/>
            <a:cxnLst/>
            <a:rect l="l" t="t" r="r" b="b"/>
            <a:pathLst>
              <a:path w="2941834" h="4314691">
                <a:moveTo>
                  <a:pt x="0" y="0"/>
                </a:moveTo>
                <a:lnTo>
                  <a:pt x="2941834" y="0"/>
                </a:lnTo>
                <a:lnTo>
                  <a:pt x="2941834" y="4314690"/>
                </a:lnTo>
                <a:lnTo>
                  <a:pt x="0" y="4314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3586C-073A-4182-B39F-7FDCCF980DD5}"/>
              </a:ext>
            </a:extLst>
          </p:cNvPr>
          <p:cNvSpPr txBox="1"/>
          <p:nvPr/>
        </p:nvSpPr>
        <p:spPr>
          <a:xfrm>
            <a:off x="8393438" y="1818120"/>
            <a:ext cx="372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Öll tré hafa krónu</a:t>
            </a:r>
          </a:p>
        </p:txBody>
      </p:sp>
      <p:grpSp>
        <p:nvGrpSpPr>
          <p:cNvPr id="19" name="Group 9">
            <a:extLst>
              <a:ext uri="{FF2B5EF4-FFF2-40B4-BE49-F238E27FC236}">
                <a16:creationId xmlns:a16="http://schemas.microsoft.com/office/drawing/2014/main" id="{8F2B476F-256E-4CC1-AB85-6E0B7DFAA027}"/>
              </a:ext>
            </a:extLst>
          </p:cNvPr>
          <p:cNvGrpSpPr/>
          <p:nvPr/>
        </p:nvGrpSpPr>
        <p:grpSpPr>
          <a:xfrm>
            <a:off x="7996554" y="5571873"/>
            <a:ext cx="4848525" cy="4019550"/>
            <a:chOff x="0" y="0"/>
            <a:chExt cx="2159023" cy="1789885"/>
          </a:xfrm>
        </p:grpSpPr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936A5A46-E9F5-49EF-842E-1F87925053F4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BE750A7-D6BC-4491-BE33-794278B126D9}"/>
              </a:ext>
            </a:extLst>
          </p:cNvPr>
          <p:cNvSpPr txBox="1"/>
          <p:nvPr/>
        </p:nvSpPr>
        <p:spPr>
          <a:xfrm>
            <a:off x="8393438" y="5837670"/>
            <a:ext cx="3417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Öll tré hafagreinar</a:t>
            </a:r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id="{005135CB-C6F0-478A-8D28-BDF92F69836C}"/>
              </a:ext>
            </a:extLst>
          </p:cNvPr>
          <p:cNvGrpSpPr/>
          <p:nvPr/>
        </p:nvGrpSpPr>
        <p:grpSpPr>
          <a:xfrm>
            <a:off x="13106399" y="1469016"/>
            <a:ext cx="4848525" cy="4019550"/>
            <a:chOff x="0" y="0"/>
            <a:chExt cx="2159023" cy="1789885"/>
          </a:xfrm>
        </p:grpSpPr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922BCCC6-414F-4593-88CF-E6DF6BD4BA78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grpSp>
        <p:nvGrpSpPr>
          <p:cNvPr id="30" name="Group 7">
            <a:extLst>
              <a:ext uri="{FF2B5EF4-FFF2-40B4-BE49-F238E27FC236}">
                <a16:creationId xmlns:a16="http://schemas.microsoft.com/office/drawing/2014/main" id="{A94FB5F0-E3A9-4B53-963A-E76E6BAA94ED}"/>
              </a:ext>
            </a:extLst>
          </p:cNvPr>
          <p:cNvGrpSpPr/>
          <p:nvPr/>
        </p:nvGrpSpPr>
        <p:grpSpPr>
          <a:xfrm>
            <a:off x="13136880" y="5753100"/>
            <a:ext cx="4848525" cy="4019550"/>
            <a:chOff x="0" y="0"/>
            <a:chExt cx="2159023" cy="1789885"/>
          </a:xfrm>
        </p:grpSpPr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FF2DFFCF-C169-43B1-9E13-8E0CDF6D628F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0080164-24EF-425D-8A65-DCE10ABA21A6}"/>
              </a:ext>
            </a:extLst>
          </p:cNvPr>
          <p:cNvSpPr txBox="1"/>
          <p:nvPr/>
        </p:nvSpPr>
        <p:spPr>
          <a:xfrm>
            <a:off x="13821880" y="1649113"/>
            <a:ext cx="3995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Á öllum  greinunum eru laufblöð eða barr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41E5B4A-156F-43D4-847F-F51473E221F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60383" y="2990865"/>
            <a:ext cx="2668817" cy="204086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CD146E8-404D-4BE9-A663-2A8CB9CED1F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890"/>
          <a:stretch/>
        </p:blipFill>
        <p:spPr>
          <a:xfrm>
            <a:off x="13563600" y="6679318"/>
            <a:ext cx="3954412" cy="193062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CEA13B6-FBEA-41D1-A63D-00242FAEE2BD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4293"/>
          <a:stretch/>
        </p:blipFill>
        <p:spPr>
          <a:xfrm>
            <a:off x="8936857" y="2668692"/>
            <a:ext cx="2869063" cy="236303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058597B-45F6-44B2-AD52-41EFB9D2B76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08009" y="6630561"/>
            <a:ext cx="2781320" cy="2752745"/>
          </a:xfrm>
          <a:prstGeom prst="rect">
            <a:avLst/>
          </a:prstGeom>
        </p:spPr>
      </p:pic>
      <p:pic>
        <p:nvPicPr>
          <p:cNvPr id="1026" name="Picture 2" descr="Skorradalur verði tilraunasvæði rannsókna, kennslu og þróunar í skógrækt - Skessuhorn">
            <a:extLst>
              <a:ext uri="{FF2B5EF4-FFF2-40B4-BE49-F238E27FC236}">
                <a16:creationId xmlns:a16="http://schemas.microsoft.com/office/drawing/2014/main" id="{8CD81ED5-065A-48D6-A4B8-509E86EC3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230" y="5946414"/>
            <a:ext cx="4009448" cy="300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1432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2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49803" y="-358970"/>
            <a:ext cx="6506584" cy="4993711"/>
          </a:xfrm>
          <a:custGeom>
            <a:avLst/>
            <a:gdLst/>
            <a:ahLst/>
            <a:cxnLst/>
            <a:rect l="l" t="t" r="r" b="b"/>
            <a:pathLst>
              <a:path w="6506584" h="4993711">
                <a:moveTo>
                  <a:pt x="0" y="0"/>
                </a:moveTo>
                <a:lnTo>
                  <a:pt x="6506584" y="0"/>
                </a:lnTo>
                <a:lnTo>
                  <a:pt x="6506584" y="4993712"/>
                </a:lnTo>
                <a:lnTo>
                  <a:pt x="0" y="499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288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18063" y="3859115"/>
            <a:ext cx="2594699" cy="1379635"/>
          </a:xfrm>
          <a:custGeom>
            <a:avLst/>
            <a:gdLst/>
            <a:ahLst/>
            <a:cxnLst/>
            <a:rect l="l" t="t" r="r" b="b"/>
            <a:pathLst>
              <a:path w="2594699" h="1379635">
                <a:moveTo>
                  <a:pt x="0" y="0"/>
                </a:moveTo>
                <a:lnTo>
                  <a:pt x="2594698" y="0"/>
                </a:lnTo>
                <a:lnTo>
                  <a:pt x="2594698" y="1379635"/>
                </a:lnTo>
                <a:lnTo>
                  <a:pt x="0" y="1379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69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986460" y="3478791"/>
            <a:ext cx="7160156" cy="9348096"/>
          </a:xfrm>
          <a:custGeom>
            <a:avLst/>
            <a:gdLst/>
            <a:ahLst/>
            <a:cxnLst/>
            <a:rect l="l" t="t" r="r" b="b"/>
            <a:pathLst>
              <a:path w="7160156" h="9348096">
                <a:moveTo>
                  <a:pt x="0" y="0"/>
                </a:moveTo>
                <a:lnTo>
                  <a:pt x="7160157" y="0"/>
                </a:lnTo>
                <a:lnTo>
                  <a:pt x="7160157" y="9348095"/>
                </a:lnTo>
                <a:lnTo>
                  <a:pt x="0" y="9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6341" r="-1198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650325" y="1333500"/>
            <a:ext cx="7341275" cy="8229600"/>
            <a:chOff x="0" y="0"/>
            <a:chExt cx="3269031" cy="36645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031807" y="1420772"/>
            <a:ext cx="6960793" cy="8142328"/>
            <a:chOff x="0" y="0"/>
            <a:chExt cx="2159023" cy="17898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3" name="Freeform 13"/>
          <p:cNvSpPr/>
          <p:nvPr/>
        </p:nvSpPr>
        <p:spPr>
          <a:xfrm flipH="1">
            <a:off x="14764584" y="8478456"/>
            <a:ext cx="5569581" cy="2961419"/>
          </a:xfrm>
          <a:custGeom>
            <a:avLst/>
            <a:gdLst/>
            <a:ahLst/>
            <a:cxnLst/>
            <a:rect l="l" t="t" r="r" b="b"/>
            <a:pathLst>
              <a:path w="5569581" h="2961419">
                <a:moveTo>
                  <a:pt x="5569581" y="0"/>
                </a:moveTo>
                <a:lnTo>
                  <a:pt x="0" y="0"/>
                </a:lnTo>
                <a:lnTo>
                  <a:pt x="0" y="2961419"/>
                </a:lnTo>
                <a:lnTo>
                  <a:pt x="5569581" y="2961419"/>
                </a:lnTo>
                <a:lnTo>
                  <a:pt x="556958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6946"/>
            </a:stretch>
          </a:blipFill>
        </p:spPr>
      </p:sp>
      <p:sp>
        <p:nvSpPr>
          <p:cNvPr id="14" name="Freeform 14"/>
          <p:cNvSpPr/>
          <p:nvPr/>
        </p:nvSpPr>
        <p:spPr>
          <a:xfrm rot="1270128">
            <a:off x="3062580" y="8267931"/>
            <a:ext cx="2886474" cy="4233495"/>
          </a:xfrm>
          <a:custGeom>
            <a:avLst/>
            <a:gdLst/>
            <a:ahLst/>
            <a:cxnLst/>
            <a:rect l="l" t="t" r="r" b="b"/>
            <a:pathLst>
              <a:path w="2886474" h="4233495">
                <a:moveTo>
                  <a:pt x="0" y="0"/>
                </a:moveTo>
                <a:lnTo>
                  <a:pt x="2886474" y="0"/>
                </a:lnTo>
                <a:lnTo>
                  <a:pt x="2886474" y="4233495"/>
                </a:lnTo>
                <a:lnTo>
                  <a:pt x="0" y="4233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973120">
            <a:off x="16169383" y="-2356429"/>
            <a:ext cx="2941834" cy="4314691"/>
          </a:xfrm>
          <a:custGeom>
            <a:avLst/>
            <a:gdLst/>
            <a:ahLst/>
            <a:cxnLst/>
            <a:rect l="l" t="t" r="r" b="b"/>
            <a:pathLst>
              <a:path w="2941834" h="4314691">
                <a:moveTo>
                  <a:pt x="0" y="0"/>
                </a:moveTo>
                <a:lnTo>
                  <a:pt x="2941834" y="0"/>
                </a:lnTo>
                <a:lnTo>
                  <a:pt x="2941834" y="4314690"/>
                </a:lnTo>
                <a:lnTo>
                  <a:pt x="0" y="4314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73586C-073A-4182-B39F-7FDCCF980DD5}"/>
              </a:ext>
            </a:extLst>
          </p:cNvPr>
          <p:cNvSpPr txBox="1"/>
          <p:nvPr/>
        </p:nvSpPr>
        <p:spPr>
          <a:xfrm>
            <a:off x="11848137" y="1915739"/>
            <a:ext cx="4611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4000" b="1" dirty="0">
                <a:solidFill>
                  <a:schemeClr val="bg1"/>
                </a:solidFill>
              </a:rPr>
              <a:t>Öll tré hafa rætur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53DC5F-8F6E-4D31-AB8D-0C3372576C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41446" y="4305300"/>
            <a:ext cx="5341514" cy="3200400"/>
          </a:xfrm>
          <a:prstGeom prst="rect">
            <a:avLst/>
          </a:prstGeom>
        </p:spPr>
      </p:pic>
      <p:pic>
        <p:nvPicPr>
          <p:cNvPr id="5122" name="Picture 2" descr="The Importance of Protecting Tree Roots - Embark Services">
            <a:extLst>
              <a:ext uri="{FF2B5EF4-FFF2-40B4-BE49-F238E27FC236}">
                <a16:creationId xmlns:a16="http://schemas.microsoft.com/office/drawing/2014/main" id="{2E142D84-35E9-44F0-A508-61566877E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170" y="2269682"/>
            <a:ext cx="6421218" cy="595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267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8A7B56D7-F049-4A92-A5F1-FB4D6AE2274C}"/>
              </a:ext>
            </a:extLst>
          </p:cNvPr>
          <p:cNvSpPr/>
          <p:nvPr/>
        </p:nvSpPr>
        <p:spPr>
          <a:xfrm rot="19891976">
            <a:off x="449078" y="118184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1D9366A1-021E-4CE2-A2FD-F1FC3EF56B3B}"/>
              </a:ext>
            </a:extLst>
          </p:cNvPr>
          <p:cNvSpPr/>
          <p:nvPr/>
        </p:nvSpPr>
        <p:spPr>
          <a:xfrm rot="19891976">
            <a:off x="296678" y="2175584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51BBCC82-800A-491C-9628-B7645C1E0697}"/>
              </a:ext>
            </a:extLst>
          </p:cNvPr>
          <p:cNvGrpSpPr/>
          <p:nvPr/>
        </p:nvGrpSpPr>
        <p:grpSpPr>
          <a:xfrm>
            <a:off x="914400" y="1181100"/>
            <a:ext cx="7341275" cy="8229600"/>
            <a:chOff x="0" y="0"/>
            <a:chExt cx="3269031" cy="3664598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657A94D8-561D-4532-AD0A-3C08A3442A84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EB4EF53B-F24F-461C-B715-032364654E32}"/>
              </a:ext>
            </a:extLst>
          </p:cNvPr>
          <p:cNvSpPr txBox="1"/>
          <p:nvPr/>
        </p:nvSpPr>
        <p:spPr>
          <a:xfrm>
            <a:off x="1209219" y="1943811"/>
            <a:ext cx="6974059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Öll tré hafa stofn</a:t>
            </a:r>
          </a:p>
        </p:txBody>
      </p:sp>
      <p:pic>
        <p:nvPicPr>
          <p:cNvPr id="3074" name="Picture 2" descr="1,251,800+ Tree Trunk Stock Photos, Pictures &amp; Royalty-Free Images - iStock">
            <a:extLst>
              <a:ext uri="{FF2B5EF4-FFF2-40B4-BE49-F238E27FC236}">
                <a16:creationId xmlns:a16="http://schemas.microsoft.com/office/drawing/2014/main" id="{B4CAC67A-7D59-4EB6-B505-5D3111DAE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969" y="3528474"/>
            <a:ext cx="3476625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9">
            <a:extLst>
              <a:ext uri="{FF2B5EF4-FFF2-40B4-BE49-F238E27FC236}">
                <a16:creationId xmlns:a16="http://schemas.microsoft.com/office/drawing/2014/main" id="{B69EE8D2-7190-47A5-A52C-D923D1C115F3}"/>
              </a:ext>
            </a:extLst>
          </p:cNvPr>
          <p:cNvGrpSpPr/>
          <p:nvPr/>
        </p:nvGrpSpPr>
        <p:grpSpPr>
          <a:xfrm>
            <a:off x="8458200" y="1181100"/>
            <a:ext cx="4848525" cy="4019550"/>
            <a:chOff x="0" y="0"/>
            <a:chExt cx="2159023" cy="1789885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53493065-3DF6-428C-95F0-91E41C2C6DD7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25ED34B-E934-4E25-B935-233086A1CFBC}"/>
              </a:ext>
            </a:extLst>
          </p:cNvPr>
          <p:cNvSpPr txBox="1"/>
          <p:nvPr/>
        </p:nvSpPr>
        <p:spPr>
          <a:xfrm>
            <a:off x="9338569" y="1332533"/>
            <a:ext cx="3995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Öll tré hafa börk</a:t>
            </a:r>
          </a:p>
        </p:txBody>
      </p:sp>
      <p:pic>
        <p:nvPicPr>
          <p:cNvPr id="3076" name="Picture 4" descr="The Top 10 Trees with Interesting Bark – Roots Plants">
            <a:extLst>
              <a:ext uri="{FF2B5EF4-FFF2-40B4-BE49-F238E27FC236}">
                <a16:creationId xmlns:a16="http://schemas.microsoft.com/office/drawing/2014/main" id="{A9A7FEE4-2266-43F2-A129-3B51DF5E6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438" y="2147519"/>
            <a:ext cx="2814637" cy="281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7">
            <a:extLst>
              <a:ext uri="{FF2B5EF4-FFF2-40B4-BE49-F238E27FC236}">
                <a16:creationId xmlns:a16="http://schemas.microsoft.com/office/drawing/2014/main" id="{CB386A80-57CB-4684-9D4C-32812C884646}"/>
              </a:ext>
            </a:extLst>
          </p:cNvPr>
          <p:cNvGrpSpPr/>
          <p:nvPr/>
        </p:nvGrpSpPr>
        <p:grpSpPr>
          <a:xfrm>
            <a:off x="8458200" y="5391150"/>
            <a:ext cx="4848525" cy="4019550"/>
            <a:chOff x="0" y="0"/>
            <a:chExt cx="2159023" cy="1789885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A5695C6-3A94-4B3F-9797-AC21075536A3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08C32C0-1CB9-4075-BB3C-BCBC2132D212}"/>
              </a:ext>
            </a:extLst>
          </p:cNvPr>
          <p:cNvSpPr txBox="1"/>
          <p:nvPr/>
        </p:nvSpPr>
        <p:spPr>
          <a:xfrm>
            <a:off x="8763000" y="5594953"/>
            <a:ext cx="4262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Stofninn</a:t>
            </a:r>
            <a:r>
              <a:rPr lang="en-US" sz="3200" b="1" dirty="0">
                <a:solidFill>
                  <a:schemeClr val="bg1"/>
                </a:solidFill>
              </a:rPr>
              <a:t> er </a:t>
            </a:r>
            <a:r>
              <a:rPr lang="en-US" sz="3200" b="1" dirty="0" err="1">
                <a:solidFill>
                  <a:schemeClr val="bg1"/>
                </a:solidFill>
              </a:rPr>
              <a:t>næstum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sívalur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C82D62-A0CA-4511-A23C-36B132C8AACC}"/>
              </a:ext>
            </a:extLst>
          </p:cNvPr>
          <p:cNvSpPr txBox="1"/>
          <p:nvPr/>
        </p:nvSpPr>
        <p:spPr>
          <a:xfrm>
            <a:off x="8718632" y="6860451"/>
            <a:ext cx="44257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Utan</a:t>
            </a:r>
            <a:r>
              <a:rPr lang="en-US" sz="3200" b="1" dirty="0">
                <a:solidFill>
                  <a:schemeClr val="bg1"/>
                </a:solidFill>
              </a:rPr>
              <a:t> um </a:t>
            </a:r>
            <a:r>
              <a:rPr lang="en-US" sz="3200" b="1" dirty="0" err="1">
                <a:solidFill>
                  <a:schemeClr val="bg1"/>
                </a:solidFill>
              </a:rPr>
              <a:t>tréð</a:t>
            </a:r>
            <a:r>
              <a:rPr lang="en-US" sz="3200" b="1" dirty="0">
                <a:solidFill>
                  <a:schemeClr val="bg1"/>
                </a:solidFill>
              </a:rPr>
              <a:t> er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 err="1">
                <a:solidFill>
                  <a:schemeClr val="bg1"/>
                </a:solidFill>
              </a:rPr>
              <a:t>börkur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verndar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tréð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endParaRPr lang="is-IS" sz="32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EE0578-8954-43D6-8D0C-05D3003643B5}"/>
              </a:ext>
            </a:extLst>
          </p:cNvPr>
          <p:cNvSpPr txBox="1"/>
          <p:nvPr/>
        </p:nvSpPr>
        <p:spPr>
          <a:xfrm>
            <a:off x="8686800" y="7952482"/>
            <a:ext cx="44257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Innan </a:t>
            </a:r>
            <a:r>
              <a:rPr lang="en-US" sz="3200" b="1" dirty="0" err="1">
                <a:solidFill>
                  <a:schemeClr val="bg1"/>
                </a:solidFill>
              </a:rPr>
              <a:t>við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börkinn</a:t>
            </a:r>
            <a:r>
              <a:rPr lang="en-US" sz="3200" b="1" dirty="0">
                <a:solidFill>
                  <a:schemeClr val="bg1"/>
                </a:solidFill>
              </a:rPr>
              <a:t> er </a:t>
            </a:r>
            <a:r>
              <a:rPr lang="en-US" sz="3200" b="1" dirty="0" err="1">
                <a:solidFill>
                  <a:schemeClr val="bg1"/>
                </a:solidFill>
              </a:rPr>
              <a:t>viðurinn</a:t>
            </a:r>
            <a:endParaRPr lang="is-IS" sz="3200" b="1" dirty="0">
              <a:solidFill>
                <a:schemeClr val="bg1"/>
              </a:solidFill>
            </a:endParaRP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93D2049A-EC79-48BC-83A5-3BC2E538ACA7}"/>
              </a:ext>
            </a:extLst>
          </p:cNvPr>
          <p:cNvGrpSpPr/>
          <p:nvPr/>
        </p:nvGrpSpPr>
        <p:grpSpPr>
          <a:xfrm>
            <a:off x="13411200" y="5372100"/>
            <a:ext cx="4848525" cy="4019550"/>
            <a:chOff x="0" y="0"/>
            <a:chExt cx="2159023" cy="1789885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07453042-E3DC-4B18-96AA-367774699F0C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A03636F-CEEE-4B16-8C1A-41CBBCBDA34A}"/>
              </a:ext>
            </a:extLst>
          </p:cNvPr>
          <p:cNvSpPr txBox="1"/>
          <p:nvPr/>
        </p:nvSpPr>
        <p:spPr>
          <a:xfrm>
            <a:off x="13808643" y="5515663"/>
            <a:ext cx="4262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Inni</a:t>
            </a:r>
            <a:r>
              <a:rPr lang="en-US" sz="3200" b="1" dirty="0">
                <a:solidFill>
                  <a:schemeClr val="bg1"/>
                </a:solidFill>
              </a:rPr>
              <a:t> í </a:t>
            </a:r>
            <a:r>
              <a:rPr lang="en-US" sz="3200" b="1" dirty="0" err="1">
                <a:solidFill>
                  <a:schemeClr val="bg1"/>
                </a:solidFill>
              </a:rPr>
              <a:t>trénu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eru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æðar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flytja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næringu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og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vatn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upp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til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trjákórónunnar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laufblaðanna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5462CB66-8A5E-4F27-A76B-31BCF685C252}"/>
              </a:ext>
            </a:extLst>
          </p:cNvPr>
          <p:cNvGrpSpPr/>
          <p:nvPr/>
        </p:nvGrpSpPr>
        <p:grpSpPr>
          <a:xfrm>
            <a:off x="13411200" y="1181100"/>
            <a:ext cx="4848525" cy="4019550"/>
            <a:chOff x="0" y="0"/>
            <a:chExt cx="2159023" cy="1789885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1D5584D-95D6-4B0A-A952-6D7125BD6FD8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CF9E52-9C1B-4BAA-B370-D0815CB0FF72}"/>
              </a:ext>
            </a:extLst>
          </p:cNvPr>
          <p:cNvSpPr txBox="1"/>
          <p:nvPr/>
        </p:nvSpPr>
        <p:spPr>
          <a:xfrm>
            <a:off x="13645477" y="1332533"/>
            <a:ext cx="442575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Stofninn</a:t>
            </a:r>
            <a:r>
              <a:rPr lang="en-US" sz="3200" b="1" dirty="0">
                <a:solidFill>
                  <a:schemeClr val="bg1"/>
                </a:solidFill>
              </a:rPr>
              <a:t> á </a:t>
            </a:r>
            <a:r>
              <a:rPr lang="en-US" sz="3200" b="1" dirty="0" err="1">
                <a:solidFill>
                  <a:schemeClr val="bg1"/>
                </a:solidFill>
              </a:rPr>
              <a:t>trénu</a:t>
            </a:r>
            <a:r>
              <a:rPr lang="en-US" sz="3200" b="1" dirty="0">
                <a:solidFill>
                  <a:schemeClr val="bg1"/>
                </a:solidFill>
              </a:rPr>
              <a:t> er </a:t>
            </a:r>
            <a:r>
              <a:rPr lang="en-US" sz="3200" b="1" dirty="0" err="1">
                <a:solidFill>
                  <a:schemeClr val="bg1"/>
                </a:solidFill>
              </a:rPr>
              <a:t>hægt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að</a:t>
            </a:r>
            <a:r>
              <a:rPr lang="en-US" sz="3200" b="1" dirty="0">
                <a:solidFill>
                  <a:schemeClr val="bg1"/>
                </a:solidFill>
              </a:rPr>
              <a:t> nota í </a:t>
            </a:r>
            <a:r>
              <a:rPr lang="en-US" sz="3200" b="1" dirty="0" err="1">
                <a:solidFill>
                  <a:schemeClr val="bg1"/>
                </a:solidFill>
              </a:rPr>
              <a:t>allavega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hluti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eins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og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húsgögn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girðingar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og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pappír</a:t>
            </a:r>
            <a:endParaRPr lang="is-IS" sz="3200" b="1" dirty="0">
              <a:solidFill>
                <a:schemeClr val="bg1"/>
              </a:solidFill>
            </a:endParaRPr>
          </a:p>
        </p:txBody>
      </p:sp>
      <p:pic>
        <p:nvPicPr>
          <p:cNvPr id="3078" name="Picture 6" descr="Different Types of Wood for Furniture Making | Calgary">
            <a:extLst>
              <a:ext uri="{FF2B5EF4-FFF2-40B4-BE49-F238E27FC236}">
                <a16:creationId xmlns:a16="http://schemas.microsoft.com/office/drawing/2014/main" id="{85C827A2-A002-44A1-95FA-C72338C5C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0" y="3437372"/>
            <a:ext cx="2371014" cy="15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00ED2B-8331-4F74-B98B-2D9A2052933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24" t="3793" r="7282" b="2292"/>
          <a:stretch/>
        </p:blipFill>
        <p:spPr>
          <a:xfrm>
            <a:off x="6096000" y="3667124"/>
            <a:ext cx="1211921" cy="5210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16" grpId="0"/>
      <p:bldP spid="17" grpId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13,300+ Inside Tree Trunk Stock Photos, Pictures &amp; Royalty-Free Images - iStock">
            <a:extLst>
              <a:ext uri="{FF2B5EF4-FFF2-40B4-BE49-F238E27FC236}">
                <a16:creationId xmlns:a16="http://schemas.microsoft.com/office/drawing/2014/main" id="{7BC0A052-F6A5-4577-B113-123D1D6C8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476903"/>
            <a:ext cx="4257675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 9">
            <a:extLst>
              <a:ext uri="{FF2B5EF4-FFF2-40B4-BE49-F238E27FC236}">
                <a16:creationId xmlns:a16="http://schemas.microsoft.com/office/drawing/2014/main" id="{DEF057F2-666A-4896-87A8-646CB4CF817B}"/>
              </a:ext>
            </a:extLst>
          </p:cNvPr>
          <p:cNvSpPr/>
          <p:nvPr/>
        </p:nvSpPr>
        <p:spPr>
          <a:xfrm rot="19477454">
            <a:off x="1184070" y="3115872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D7BDF39A-A914-494C-8253-F4B85A9105C6}"/>
              </a:ext>
            </a:extLst>
          </p:cNvPr>
          <p:cNvSpPr/>
          <p:nvPr/>
        </p:nvSpPr>
        <p:spPr>
          <a:xfrm rot="19477454">
            <a:off x="1000738" y="531240"/>
            <a:ext cx="1367198" cy="2313719"/>
          </a:xfrm>
          <a:custGeom>
            <a:avLst/>
            <a:gdLst/>
            <a:ahLst/>
            <a:cxnLst/>
            <a:rect l="l" t="t" r="r" b="b"/>
            <a:pathLst>
              <a:path w="1367198" h="2313719">
                <a:moveTo>
                  <a:pt x="0" y="0"/>
                </a:moveTo>
                <a:lnTo>
                  <a:pt x="1367197" y="0"/>
                </a:lnTo>
                <a:lnTo>
                  <a:pt x="1367197" y="2313719"/>
                </a:lnTo>
                <a:lnTo>
                  <a:pt x="0" y="23137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5">
            <a:extLst>
              <a:ext uri="{FF2B5EF4-FFF2-40B4-BE49-F238E27FC236}">
                <a16:creationId xmlns:a16="http://schemas.microsoft.com/office/drawing/2014/main" id="{A498E818-CD0B-41BD-BB14-312E85E381DB}"/>
              </a:ext>
            </a:extLst>
          </p:cNvPr>
          <p:cNvGrpSpPr/>
          <p:nvPr/>
        </p:nvGrpSpPr>
        <p:grpSpPr>
          <a:xfrm>
            <a:off x="2133600" y="919369"/>
            <a:ext cx="7341275" cy="8229600"/>
            <a:chOff x="0" y="0"/>
            <a:chExt cx="3269031" cy="3664598"/>
          </a:xfrm>
        </p:grpSpPr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26170C4D-F505-4D63-834E-8F5D33621FEB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pic>
        <p:nvPicPr>
          <p:cNvPr id="23" name="Picture 2" descr="13,300+ Inside Tree Trunk Stock Photos, Pictures &amp; Royalty-Free Images - iStock">
            <a:extLst>
              <a:ext uri="{FF2B5EF4-FFF2-40B4-BE49-F238E27FC236}">
                <a16:creationId xmlns:a16="http://schemas.microsoft.com/office/drawing/2014/main" id="{D80362B4-769C-4DFC-B161-DF307EFA8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476903"/>
            <a:ext cx="4257675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13,300+ Inside Tree Trunk Stock Photos, Pictures &amp; Royalty-Free Images - iStock">
            <a:extLst>
              <a:ext uri="{FF2B5EF4-FFF2-40B4-BE49-F238E27FC236}">
                <a16:creationId xmlns:a16="http://schemas.microsoft.com/office/drawing/2014/main" id="{307DC1ED-9717-4BE2-BD53-77CADDDAD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476904"/>
            <a:ext cx="4257675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13,300+ Inside Tree Trunk Stock Photos, Pictures &amp; Royalty-Free Images - iStock">
            <a:extLst>
              <a:ext uri="{FF2B5EF4-FFF2-40B4-BE49-F238E27FC236}">
                <a16:creationId xmlns:a16="http://schemas.microsoft.com/office/drawing/2014/main" id="{C8FED419-8E74-4D96-AB22-608B6C072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586234"/>
            <a:ext cx="4257675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33DE5302-42AE-4631-89ED-82BF34D3D3A9}"/>
              </a:ext>
            </a:extLst>
          </p:cNvPr>
          <p:cNvSpPr txBox="1"/>
          <p:nvPr/>
        </p:nvSpPr>
        <p:spPr>
          <a:xfrm>
            <a:off x="2209800" y="1537101"/>
            <a:ext cx="7086600" cy="7171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Í skurði af trjástofni </a:t>
            </a:r>
          </a:p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er hægt að telja hvað </a:t>
            </a:r>
          </a:p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trén eru gömul með því að telja árhringina</a:t>
            </a: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CC39477B-95D9-4141-9F5F-3F4F64D1A054}"/>
              </a:ext>
            </a:extLst>
          </p:cNvPr>
          <p:cNvGrpSpPr/>
          <p:nvPr/>
        </p:nvGrpSpPr>
        <p:grpSpPr>
          <a:xfrm>
            <a:off x="11257481" y="4381500"/>
            <a:ext cx="4848525" cy="4903304"/>
            <a:chOff x="0" y="0"/>
            <a:chExt cx="2159023" cy="1789885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6D03EBC8-344A-419D-B380-D85CE3018FDB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BBF5079-AC95-4A54-98C5-460550378056}"/>
              </a:ext>
            </a:extLst>
          </p:cNvPr>
          <p:cNvSpPr txBox="1"/>
          <p:nvPr/>
        </p:nvSpPr>
        <p:spPr>
          <a:xfrm>
            <a:off x="11767913" y="4818461"/>
            <a:ext cx="3995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Ein ljós rönd og ein dökk rönd eru eitt ár.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2BD36F-8D75-42BA-8AC0-B2388DED6112}"/>
              </a:ext>
            </a:extLst>
          </p:cNvPr>
          <p:cNvSpPr txBox="1"/>
          <p:nvPr/>
        </p:nvSpPr>
        <p:spPr>
          <a:xfrm>
            <a:off x="11794435" y="5895679"/>
            <a:ext cx="3995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Ljósa röndin myndast á sumrin þegar tréð er að vaxa.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98112-21F5-4516-B64E-0E0F732EE72B}"/>
              </a:ext>
            </a:extLst>
          </p:cNvPr>
          <p:cNvSpPr txBox="1"/>
          <p:nvPr/>
        </p:nvSpPr>
        <p:spPr>
          <a:xfrm>
            <a:off x="11794435" y="7486874"/>
            <a:ext cx="3995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Dökka röndin myndast þegar tréð hættir að vaxa á haustinn</a:t>
            </a: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id="{C4FFC205-2755-4DA7-B295-DC49EB30D772}"/>
              </a:ext>
            </a:extLst>
          </p:cNvPr>
          <p:cNvGrpSpPr/>
          <p:nvPr/>
        </p:nvGrpSpPr>
        <p:grpSpPr>
          <a:xfrm>
            <a:off x="2133600" y="810038"/>
            <a:ext cx="7341275" cy="8229600"/>
            <a:chOff x="0" y="0"/>
            <a:chExt cx="3269031" cy="3664598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C701C068-82C6-4BA1-AE5F-B1A1A76E2188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34" name="TextBox 11">
            <a:extLst>
              <a:ext uri="{FF2B5EF4-FFF2-40B4-BE49-F238E27FC236}">
                <a16:creationId xmlns:a16="http://schemas.microsoft.com/office/drawing/2014/main" id="{5F84CF6A-DA69-48DA-8159-A26769B063BF}"/>
              </a:ext>
            </a:extLst>
          </p:cNvPr>
          <p:cNvSpPr txBox="1"/>
          <p:nvPr/>
        </p:nvSpPr>
        <p:spPr>
          <a:xfrm>
            <a:off x="2209800" y="1427770"/>
            <a:ext cx="7086600" cy="7171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Í skurði af trjástofni </a:t>
            </a:r>
          </a:p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er hægt að telja hvað </a:t>
            </a:r>
          </a:p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trén eru gömul með því að telja árhringina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26B8C6-C95D-43AC-B4D9-21ECC4E589A4}"/>
              </a:ext>
            </a:extLst>
          </p:cNvPr>
          <p:cNvSpPr txBox="1"/>
          <p:nvPr/>
        </p:nvSpPr>
        <p:spPr>
          <a:xfrm>
            <a:off x="3962400" y="0"/>
            <a:ext cx="9144000" cy="988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4800" b="1" spc="-127" dirty="0">
                <a:solidFill>
                  <a:srgbClr val="3B4C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Now Bold"/>
              </a:rPr>
              <a:t>Vinnubók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BEDBDB-FEBA-4E5A-966A-B4A678D36194}"/>
              </a:ext>
            </a:extLst>
          </p:cNvPr>
          <p:cNvSpPr txBox="1"/>
          <p:nvPr/>
        </p:nvSpPr>
        <p:spPr>
          <a:xfrm>
            <a:off x="838200" y="1333500"/>
            <a:ext cx="8572500" cy="8197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54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Stofn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Stofninn er </a:t>
            </a:r>
            <a:r>
              <a:rPr lang="is-IS" sz="4000" b="1" spc="-127" dirty="0" err="1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sívalingur</a:t>
            </a: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.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Utan um stofninn er börkur sem ver tréð.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Inni í trénu eru æðar sem flytja næringu, vatn og súrefni.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Stofninn er hægt t.d. hægt að nýta í húsgögn og pappír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0BB836-0102-49F2-9B0E-AC4659144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1562100"/>
            <a:ext cx="6858000" cy="81288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8A7B56D7-F049-4A92-A5F1-FB4D6AE2274C}"/>
              </a:ext>
            </a:extLst>
          </p:cNvPr>
          <p:cNvSpPr/>
          <p:nvPr/>
        </p:nvSpPr>
        <p:spPr>
          <a:xfrm rot="19891976">
            <a:off x="449078" y="118184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1D9366A1-021E-4CE2-A2FD-F1FC3EF56B3B}"/>
              </a:ext>
            </a:extLst>
          </p:cNvPr>
          <p:cNvSpPr/>
          <p:nvPr/>
        </p:nvSpPr>
        <p:spPr>
          <a:xfrm rot="19891976">
            <a:off x="296678" y="2175584"/>
            <a:ext cx="1553412" cy="2278338"/>
          </a:xfrm>
          <a:custGeom>
            <a:avLst/>
            <a:gdLst/>
            <a:ahLst/>
            <a:cxnLst/>
            <a:rect l="l" t="t" r="r" b="b"/>
            <a:pathLst>
              <a:path w="1553412" h="2278338">
                <a:moveTo>
                  <a:pt x="0" y="0"/>
                </a:moveTo>
                <a:lnTo>
                  <a:pt x="1553412" y="0"/>
                </a:lnTo>
                <a:lnTo>
                  <a:pt x="1553412" y="2278339"/>
                </a:lnTo>
                <a:lnTo>
                  <a:pt x="0" y="2278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51BBCC82-800A-491C-9628-B7645C1E0697}"/>
              </a:ext>
            </a:extLst>
          </p:cNvPr>
          <p:cNvGrpSpPr/>
          <p:nvPr/>
        </p:nvGrpSpPr>
        <p:grpSpPr>
          <a:xfrm>
            <a:off x="914400" y="1181100"/>
            <a:ext cx="7341275" cy="8229600"/>
            <a:chOff x="0" y="0"/>
            <a:chExt cx="3269031" cy="3664598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657A94D8-561D-4532-AD0A-3C08A3442A84}"/>
                </a:ext>
              </a:extLst>
            </p:cNvPr>
            <p:cNvSpPr/>
            <p:nvPr/>
          </p:nvSpPr>
          <p:spPr>
            <a:xfrm>
              <a:off x="0" y="0"/>
              <a:ext cx="3269031" cy="3664598"/>
            </a:xfrm>
            <a:custGeom>
              <a:avLst/>
              <a:gdLst/>
              <a:ahLst/>
              <a:cxnLst/>
              <a:rect l="l" t="t" r="r" b="b"/>
              <a:pathLst>
                <a:path w="3269031" h="3664598">
                  <a:moveTo>
                    <a:pt x="0" y="0"/>
                  </a:moveTo>
                  <a:lnTo>
                    <a:pt x="3269031" y="0"/>
                  </a:lnTo>
                  <a:lnTo>
                    <a:pt x="3269031" y="3664598"/>
                  </a:lnTo>
                  <a:lnTo>
                    <a:pt x="0" y="3664598"/>
                  </a:lnTo>
                  <a:close/>
                </a:path>
              </a:pathLst>
            </a:custGeom>
            <a:solidFill>
              <a:srgbClr val="CED8BE"/>
            </a:solidFill>
          </p:spPr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EB4EF53B-F24F-461C-B715-032364654E32}"/>
              </a:ext>
            </a:extLst>
          </p:cNvPr>
          <p:cNvSpPr txBox="1"/>
          <p:nvPr/>
        </p:nvSpPr>
        <p:spPr>
          <a:xfrm>
            <a:off x="1209219" y="1943811"/>
            <a:ext cx="6974059" cy="1015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6399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Rætur</a:t>
            </a:r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B69EE8D2-7190-47A5-A52C-D923D1C115F3}"/>
              </a:ext>
            </a:extLst>
          </p:cNvPr>
          <p:cNvGrpSpPr/>
          <p:nvPr/>
        </p:nvGrpSpPr>
        <p:grpSpPr>
          <a:xfrm>
            <a:off x="8458200" y="1181100"/>
            <a:ext cx="4848525" cy="4019550"/>
            <a:chOff x="0" y="0"/>
            <a:chExt cx="2159023" cy="1789885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53493065-3DF6-428C-95F0-91E41C2C6DD7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25ED34B-E934-4E25-B935-233086A1CFBC}"/>
              </a:ext>
            </a:extLst>
          </p:cNvPr>
          <p:cNvSpPr txBox="1"/>
          <p:nvPr/>
        </p:nvSpPr>
        <p:spPr>
          <a:xfrm>
            <a:off x="8765120" y="2082890"/>
            <a:ext cx="4457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200" b="1" dirty="0">
                <a:solidFill>
                  <a:schemeClr val="bg1"/>
                </a:solidFill>
              </a:rPr>
              <a:t>Ræturnar halda </a:t>
            </a:r>
            <a:br>
              <a:rPr lang="is-IS" sz="3200" b="1" dirty="0">
                <a:solidFill>
                  <a:schemeClr val="bg1"/>
                </a:solidFill>
              </a:rPr>
            </a:br>
            <a:r>
              <a:rPr lang="is-IS" sz="3200" b="1" dirty="0">
                <a:solidFill>
                  <a:schemeClr val="bg1"/>
                </a:solidFill>
              </a:rPr>
              <a:t>trénu föstu í moldinni eða jarðveginum</a:t>
            </a:r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CB386A80-57CB-4684-9D4C-32812C884646}"/>
              </a:ext>
            </a:extLst>
          </p:cNvPr>
          <p:cNvGrpSpPr/>
          <p:nvPr/>
        </p:nvGrpSpPr>
        <p:grpSpPr>
          <a:xfrm>
            <a:off x="8458200" y="5391150"/>
            <a:ext cx="4848525" cy="4019550"/>
            <a:chOff x="0" y="0"/>
            <a:chExt cx="2159023" cy="1789885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A5695C6-3A94-4B3F-9797-AC21075536A3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08C32C0-1CB9-4075-BB3C-BCBC2132D212}"/>
              </a:ext>
            </a:extLst>
          </p:cNvPr>
          <p:cNvSpPr txBox="1"/>
          <p:nvPr/>
        </p:nvSpPr>
        <p:spPr>
          <a:xfrm>
            <a:off x="8726360" y="6102440"/>
            <a:ext cx="43724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200" b="1" dirty="0">
                <a:solidFill>
                  <a:schemeClr val="bg1"/>
                </a:solidFill>
              </a:rPr>
              <a:t>Ræturnar sjúga vatn </a:t>
            </a:r>
            <a:br>
              <a:rPr lang="is-IS" sz="3200" b="1" dirty="0">
                <a:solidFill>
                  <a:schemeClr val="bg1"/>
                </a:solidFill>
              </a:rPr>
            </a:br>
            <a:r>
              <a:rPr lang="is-IS" sz="3200" b="1" dirty="0">
                <a:solidFill>
                  <a:schemeClr val="bg1"/>
                </a:solidFill>
              </a:rPr>
              <a:t>og nauðsynleg næringarefni</a:t>
            </a:r>
          </a:p>
          <a:p>
            <a:pPr algn="ctr"/>
            <a:r>
              <a:rPr lang="is-IS" sz="3200" b="1" dirty="0">
                <a:solidFill>
                  <a:schemeClr val="bg1"/>
                </a:solidFill>
              </a:rPr>
              <a:t>úr moldinni eins og steinefni.</a:t>
            </a:r>
          </a:p>
          <a:p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93D2049A-EC79-48BC-83A5-3BC2E538ACA7}"/>
              </a:ext>
            </a:extLst>
          </p:cNvPr>
          <p:cNvGrpSpPr/>
          <p:nvPr/>
        </p:nvGrpSpPr>
        <p:grpSpPr>
          <a:xfrm>
            <a:off x="13411200" y="5372100"/>
            <a:ext cx="4848525" cy="4019550"/>
            <a:chOff x="0" y="0"/>
            <a:chExt cx="2159023" cy="1789885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07453042-E3DC-4B18-96AA-367774699F0C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A03636F-CEEE-4B16-8C1A-41CBBCBDA34A}"/>
              </a:ext>
            </a:extLst>
          </p:cNvPr>
          <p:cNvSpPr txBox="1"/>
          <p:nvPr/>
        </p:nvSpPr>
        <p:spPr>
          <a:xfrm>
            <a:off x="13645477" y="5515663"/>
            <a:ext cx="4425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Á rótinni eru rótarhár sem  ná  í næringuna.</a:t>
            </a:r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5462CB66-8A5E-4F27-A76B-31BCF685C252}"/>
              </a:ext>
            </a:extLst>
          </p:cNvPr>
          <p:cNvGrpSpPr/>
          <p:nvPr/>
        </p:nvGrpSpPr>
        <p:grpSpPr>
          <a:xfrm>
            <a:off x="13411200" y="1181100"/>
            <a:ext cx="4848525" cy="4019550"/>
            <a:chOff x="0" y="0"/>
            <a:chExt cx="2159023" cy="1789885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1D5584D-95D6-4B0A-A952-6D7125BD6FD8}"/>
                </a:ext>
              </a:extLst>
            </p:cNvPr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50745F"/>
            </a:solidFill>
          </p:spPr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CF9E52-9C1B-4BAA-B370-D0815CB0FF72}"/>
              </a:ext>
            </a:extLst>
          </p:cNvPr>
          <p:cNvSpPr txBox="1"/>
          <p:nvPr/>
        </p:nvSpPr>
        <p:spPr>
          <a:xfrm>
            <a:off x="13645477" y="1928358"/>
            <a:ext cx="442575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s-IS" sz="3200" b="1" dirty="0">
                <a:solidFill>
                  <a:schemeClr val="bg1"/>
                </a:solidFill>
              </a:rPr>
              <a:t>Ef það væru engar rætur   myndu  trén fjúka </a:t>
            </a:r>
          </a:p>
          <a:p>
            <a:pPr algn="ctr"/>
            <a:r>
              <a:rPr lang="is-IS" sz="3200" b="1" dirty="0">
                <a:solidFill>
                  <a:schemeClr val="bg1"/>
                </a:solidFill>
              </a:rPr>
              <a:t>og þau </a:t>
            </a:r>
          </a:p>
          <a:p>
            <a:pPr algn="ctr"/>
            <a:r>
              <a:rPr lang="is-IS" sz="3200" b="1" dirty="0">
                <a:solidFill>
                  <a:schemeClr val="bg1"/>
                </a:solidFill>
              </a:rPr>
              <a:t>gætu ekki staðið.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1470979-D9D6-4EB7-851A-06CC26834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623" y="3959195"/>
            <a:ext cx="5341514" cy="3200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647710-F8B0-48D6-B8F3-D76D9A2A70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9538" y="6743683"/>
            <a:ext cx="3171848" cy="228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15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26B8C6-C95D-43AC-B4D9-21ECC4E589A4}"/>
              </a:ext>
            </a:extLst>
          </p:cNvPr>
          <p:cNvSpPr txBox="1"/>
          <p:nvPr/>
        </p:nvSpPr>
        <p:spPr>
          <a:xfrm>
            <a:off x="3962400" y="0"/>
            <a:ext cx="9144000" cy="988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4800" b="1" spc="-127" dirty="0">
                <a:solidFill>
                  <a:srgbClr val="3B4C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Now Bold"/>
              </a:rPr>
              <a:t>Vinnubók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BEDBDB-FEBA-4E5A-966A-B4A678D36194}"/>
              </a:ext>
            </a:extLst>
          </p:cNvPr>
          <p:cNvSpPr txBox="1"/>
          <p:nvPr/>
        </p:nvSpPr>
        <p:spPr>
          <a:xfrm>
            <a:off x="838200" y="1333500"/>
            <a:ext cx="8572500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7999"/>
              </a:lnSpc>
              <a:spcBef>
                <a:spcPct val="0"/>
              </a:spcBef>
            </a:pPr>
            <a:r>
              <a:rPr lang="is-IS" sz="54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Rætur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Ræturnar halda trénu föstu.</a:t>
            </a:r>
            <a:b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</a:b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Ræturnar og rótarhárin sjúga vatn, súrefni og steinefni úr moldinni. </a:t>
            </a:r>
          </a:p>
          <a:p>
            <a:pPr marL="0" lvl="0" indent="0">
              <a:lnSpc>
                <a:spcPts val="7999"/>
              </a:lnSpc>
              <a:spcBef>
                <a:spcPct val="0"/>
              </a:spcBef>
            </a:pP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Tré þurfa mikið vatn og </a:t>
            </a:r>
            <a:r>
              <a:rPr lang="is-IS" sz="4000" b="1" spc="-127" dirty="0" err="1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næringaríka</a:t>
            </a:r>
            <a:r>
              <a:rPr lang="is-IS" sz="4000" b="1" spc="-127" dirty="0">
                <a:solidFill>
                  <a:srgbClr val="3B4C42"/>
                </a:solidFill>
                <a:latin typeface="Now Bold"/>
                <a:ea typeface="Now Bold"/>
                <a:cs typeface="Now Bold"/>
                <a:sym typeface="Now Bold"/>
              </a:rPr>
              <a:t> mold.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29AA76-23A6-44DA-8205-E8FF20C2DE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0" r="3061"/>
          <a:stretch/>
        </p:blipFill>
        <p:spPr>
          <a:xfrm>
            <a:off x="10210800" y="1638300"/>
            <a:ext cx="7162800" cy="791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96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661</Words>
  <Application>Microsoft Office PowerPoint</Application>
  <PresentationFormat>Custom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Now Bold</vt:lpstr>
      <vt:lpstr>Calibri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Forest Daily Agenda Slide</dc:title>
  <dc:creator>Bjōrg Vigfúsína Kjartansdóttir</dc:creator>
  <cp:lastModifiedBy>Bjōrg Vigfúsína</cp:lastModifiedBy>
  <cp:revision>39</cp:revision>
  <dcterms:created xsi:type="dcterms:W3CDTF">2006-08-16T00:00:00Z</dcterms:created>
  <dcterms:modified xsi:type="dcterms:W3CDTF">2026-09-02T14:47:14Z</dcterms:modified>
  <dc:identifier>DAHT9DHbtgo</dc:identifier>
</cp:coreProperties>
</file>