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League Spartan" charset="1" panose="00000800000000000000"/>
      <p:regular r:id="rId17"/>
    </p:embeddedFont>
    <p:embeddedFont>
      <p:font typeface="Aileron Bold" charset="1" panose="00000800000000000000"/>
      <p:regular r:id="rId18"/>
    </p:embeddedFont>
    <p:embeddedFont>
      <p:font typeface="Aileron" charset="1" panose="000005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8.jpeg" Type="http://schemas.openxmlformats.org/officeDocument/2006/relationships/image"/><Relationship Id="rId5" Target="../media/image19.png" Type="http://schemas.openxmlformats.org/officeDocument/2006/relationships/image"/><Relationship Id="rId6" Target="../media/image20.png" Type="http://schemas.openxmlformats.org/officeDocument/2006/relationships/image"/><Relationship Id="rId7" Target="../media/image21.png" Type="http://schemas.openxmlformats.org/officeDocument/2006/relationships/image"/><Relationship Id="rId8" Target="../media/image22.png" Type="http://schemas.openxmlformats.org/officeDocument/2006/relationships/image"/><Relationship Id="rId9" Target="../media/image2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9.png" Type="http://schemas.openxmlformats.org/officeDocument/2006/relationships/image"/><Relationship Id="rId7" Target="../media/image20.png" Type="http://schemas.openxmlformats.org/officeDocument/2006/relationships/image"/><Relationship Id="rId8" Target="../media/image21.png" Type="http://schemas.openxmlformats.org/officeDocument/2006/relationships/image"/><Relationship Id="rId9" Target="../media/image2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7.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 Id="rId6" Target="../media/image10.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17.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666" r="0" b="-666"/>
            </a:stretch>
          </a:blipFill>
        </p:spPr>
      </p:sp>
      <p:sp>
        <p:nvSpPr>
          <p:cNvPr name="Freeform 3" id="3"/>
          <p:cNvSpPr/>
          <p:nvPr/>
        </p:nvSpPr>
        <p:spPr>
          <a:xfrm flipH="false" flipV="true" rot="0">
            <a:off x="0" y="-3006290"/>
            <a:ext cx="18288000" cy="9944100"/>
          </a:xfrm>
          <a:custGeom>
            <a:avLst/>
            <a:gdLst/>
            <a:ahLst/>
            <a:cxnLst/>
            <a:rect r="r" b="b" t="t" l="l"/>
            <a:pathLst>
              <a:path h="9944100" w="18288000">
                <a:moveTo>
                  <a:pt x="0" y="9944100"/>
                </a:moveTo>
                <a:lnTo>
                  <a:pt x="18288000" y="9944100"/>
                </a:lnTo>
                <a:lnTo>
                  <a:pt x="18288000" y="0"/>
                </a:lnTo>
                <a:lnTo>
                  <a:pt x="0" y="0"/>
                </a:lnTo>
                <a:lnTo>
                  <a:pt x="0" y="9944100"/>
                </a:lnTo>
                <a:close/>
              </a:path>
            </a:pathLst>
          </a:custGeom>
          <a:blipFill>
            <a:blip r:embed="rId3"/>
            <a:stretch>
              <a:fillRect l="0" t="0" r="0" b="0"/>
            </a:stretch>
          </a:blipFill>
        </p:spPr>
      </p:sp>
      <p:grpSp>
        <p:nvGrpSpPr>
          <p:cNvPr name="Group 4" id="4"/>
          <p:cNvGrpSpPr/>
          <p:nvPr/>
        </p:nvGrpSpPr>
        <p:grpSpPr>
          <a:xfrm rot="0">
            <a:off x="-699180" y="498352"/>
            <a:ext cx="19686360" cy="730430"/>
            <a:chOff x="0" y="0"/>
            <a:chExt cx="10953185" cy="406400"/>
          </a:xfrm>
        </p:grpSpPr>
        <p:sp>
          <p:nvSpPr>
            <p:cNvPr name="Freeform 5" id="5"/>
            <p:cNvSpPr/>
            <p:nvPr/>
          </p:nvSpPr>
          <p:spPr>
            <a:xfrm flipH="false" flipV="false" rot="0">
              <a:off x="0" y="0"/>
              <a:ext cx="10953185" cy="406400"/>
            </a:xfrm>
            <a:custGeom>
              <a:avLst/>
              <a:gdLst/>
              <a:ahLst/>
              <a:cxnLst/>
              <a:rect r="r" b="b" t="t" l="l"/>
              <a:pathLst>
                <a:path h="406400" w="10953185">
                  <a:moveTo>
                    <a:pt x="10749985" y="0"/>
                  </a:moveTo>
                  <a:cubicBezTo>
                    <a:pt x="10862209" y="0"/>
                    <a:pt x="10953185" y="90976"/>
                    <a:pt x="10953185" y="203200"/>
                  </a:cubicBezTo>
                  <a:cubicBezTo>
                    <a:pt x="10953185" y="315424"/>
                    <a:pt x="10862209" y="406400"/>
                    <a:pt x="10749985" y="406400"/>
                  </a:cubicBezTo>
                  <a:lnTo>
                    <a:pt x="203200" y="406400"/>
                  </a:lnTo>
                  <a:cubicBezTo>
                    <a:pt x="90976" y="406400"/>
                    <a:pt x="0" y="315424"/>
                    <a:pt x="0" y="203200"/>
                  </a:cubicBezTo>
                  <a:cubicBezTo>
                    <a:pt x="0" y="90976"/>
                    <a:pt x="90976" y="0"/>
                    <a:pt x="203200" y="0"/>
                  </a:cubicBezTo>
                  <a:close/>
                </a:path>
              </a:pathLst>
            </a:custGeom>
            <a:ln w="38100" cap="sq">
              <a:solidFill>
                <a:srgbClr val="FFFFFF">
                  <a:alpha val="69804"/>
                </a:srgbClr>
              </a:solidFill>
              <a:prstDash val="solid"/>
              <a:miter/>
            </a:ln>
          </p:spPr>
        </p:sp>
        <p:sp>
          <p:nvSpPr>
            <p:cNvPr name="TextBox 6" id="6"/>
            <p:cNvSpPr txBox="true"/>
            <p:nvPr/>
          </p:nvSpPr>
          <p:spPr>
            <a:xfrm>
              <a:off x="0" y="-47625"/>
              <a:ext cx="10953185" cy="454025"/>
            </a:xfrm>
            <a:prstGeom prst="rect">
              <a:avLst/>
            </a:prstGeom>
          </p:spPr>
          <p:txBody>
            <a:bodyPr anchor="ctr" rtlCol="false" tIns="50800" lIns="50800" bIns="50800" rIns="50800"/>
            <a:lstStyle/>
            <a:p>
              <a:pPr algn="ctr" marL="0" indent="0" lvl="0">
                <a:lnSpc>
                  <a:spcPts val="2939"/>
                </a:lnSpc>
              </a:pPr>
            </a:p>
          </p:txBody>
        </p:sp>
      </p:grpSp>
      <p:grpSp>
        <p:nvGrpSpPr>
          <p:cNvPr name="Group 7" id="7"/>
          <p:cNvGrpSpPr/>
          <p:nvPr/>
        </p:nvGrpSpPr>
        <p:grpSpPr>
          <a:xfrm rot="0">
            <a:off x="-699180" y="9921785"/>
            <a:ext cx="19686360" cy="730430"/>
            <a:chOff x="0" y="0"/>
            <a:chExt cx="10953185" cy="406400"/>
          </a:xfrm>
        </p:grpSpPr>
        <p:sp>
          <p:nvSpPr>
            <p:cNvPr name="Freeform 8" id="8"/>
            <p:cNvSpPr/>
            <p:nvPr/>
          </p:nvSpPr>
          <p:spPr>
            <a:xfrm flipH="false" flipV="false" rot="0">
              <a:off x="0" y="0"/>
              <a:ext cx="10953185" cy="406400"/>
            </a:xfrm>
            <a:custGeom>
              <a:avLst/>
              <a:gdLst/>
              <a:ahLst/>
              <a:cxnLst/>
              <a:rect r="r" b="b" t="t" l="l"/>
              <a:pathLst>
                <a:path h="406400" w="10953185">
                  <a:moveTo>
                    <a:pt x="10749985" y="0"/>
                  </a:moveTo>
                  <a:cubicBezTo>
                    <a:pt x="10862209" y="0"/>
                    <a:pt x="10953185" y="90976"/>
                    <a:pt x="10953185" y="203200"/>
                  </a:cubicBezTo>
                  <a:cubicBezTo>
                    <a:pt x="10953185" y="315424"/>
                    <a:pt x="10862209" y="406400"/>
                    <a:pt x="10749985" y="406400"/>
                  </a:cubicBezTo>
                  <a:lnTo>
                    <a:pt x="203200" y="406400"/>
                  </a:lnTo>
                  <a:cubicBezTo>
                    <a:pt x="90976" y="406400"/>
                    <a:pt x="0" y="315424"/>
                    <a:pt x="0" y="203200"/>
                  </a:cubicBezTo>
                  <a:cubicBezTo>
                    <a:pt x="0" y="90976"/>
                    <a:pt x="90976" y="0"/>
                    <a:pt x="203200" y="0"/>
                  </a:cubicBezTo>
                  <a:close/>
                </a:path>
              </a:pathLst>
            </a:custGeom>
            <a:ln w="38100" cap="sq">
              <a:solidFill>
                <a:srgbClr val="FFFFFF">
                  <a:alpha val="69804"/>
                </a:srgbClr>
              </a:solidFill>
              <a:prstDash val="solid"/>
              <a:miter/>
            </a:ln>
          </p:spPr>
        </p:sp>
        <p:sp>
          <p:nvSpPr>
            <p:cNvPr name="TextBox 9" id="9"/>
            <p:cNvSpPr txBox="true"/>
            <p:nvPr/>
          </p:nvSpPr>
          <p:spPr>
            <a:xfrm>
              <a:off x="0" y="-47625"/>
              <a:ext cx="10953185" cy="454025"/>
            </a:xfrm>
            <a:prstGeom prst="rect">
              <a:avLst/>
            </a:prstGeom>
          </p:spPr>
          <p:txBody>
            <a:bodyPr anchor="ctr" rtlCol="false" tIns="50800" lIns="50800" bIns="50800" rIns="50800"/>
            <a:lstStyle/>
            <a:p>
              <a:pPr algn="ctr" marL="0" indent="0" lvl="0">
                <a:lnSpc>
                  <a:spcPts val="2939"/>
                </a:lnSpc>
              </a:pPr>
            </a:p>
          </p:txBody>
        </p:sp>
      </p:grpSp>
      <p:sp>
        <p:nvSpPr>
          <p:cNvPr name="TextBox 10" id="10"/>
          <p:cNvSpPr txBox="true"/>
          <p:nvPr/>
        </p:nvSpPr>
        <p:spPr>
          <a:xfrm rot="0">
            <a:off x="-9558" y="2342920"/>
            <a:ext cx="16650374" cy="2800580"/>
          </a:xfrm>
          <a:prstGeom prst="rect">
            <a:avLst/>
          </a:prstGeom>
        </p:spPr>
        <p:txBody>
          <a:bodyPr anchor="t" rtlCol="false" tIns="0" lIns="0" bIns="0" rIns="0">
            <a:spAutoFit/>
          </a:bodyPr>
          <a:lstStyle/>
          <a:p>
            <a:pPr algn="ctr" marL="0" indent="0" lvl="0">
              <a:lnSpc>
                <a:spcPts val="6977"/>
              </a:lnSpc>
            </a:pPr>
            <a:r>
              <a:rPr lang="en-US" b="true" sz="9691" spc="-484">
                <a:solidFill>
                  <a:srgbClr val="FFF27D"/>
                </a:solidFill>
                <a:latin typeface="League Spartan"/>
                <a:ea typeface="League Spartan"/>
                <a:cs typeface="League Spartan"/>
                <a:sym typeface="League Spartan"/>
              </a:rPr>
              <a:t>Minkurinn er </a:t>
            </a:r>
          </a:p>
          <a:p>
            <a:pPr algn="ctr" marL="0" indent="0" lvl="0">
              <a:lnSpc>
                <a:spcPts val="6977"/>
              </a:lnSpc>
            </a:pPr>
          </a:p>
          <a:p>
            <a:pPr algn="ctr" marL="0" indent="0" lvl="0">
              <a:lnSpc>
                <a:spcPts val="6977"/>
              </a:lnSpc>
            </a:pPr>
            <a:r>
              <a:rPr lang="en-US" b="true" sz="9691" spc="-484">
                <a:solidFill>
                  <a:srgbClr val="FFF27D"/>
                </a:solidFill>
                <a:latin typeface="League Spartan"/>
                <a:ea typeface="League Spartan"/>
                <a:cs typeface="League Spartan"/>
                <a:sym typeface="League Spartan"/>
              </a:rPr>
              <a:t>lítill en lipur</a:t>
            </a:r>
          </a:p>
        </p:txBody>
      </p:sp>
      <p:sp>
        <p:nvSpPr>
          <p:cNvPr name="Freeform 11" id="11"/>
          <p:cNvSpPr/>
          <p:nvPr/>
        </p:nvSpPr>
        <p:spPr>
          <a:xfrm flipH="false" flipV="false" rot="0">
            <a:off x="16640817" y="7773967"/>
            <a:ext cx="618483" cy="618483"/>
          </a:xfrm>
          <a:custGeom>
            <a:avLst/>
            <a:gdLst/>
            <a:ahLst/>
            <a:cxnLst/>
            <a:rect r="r" b="b" t="t" l="l"/>
            <a:pathLst>
              <a:path h="618483" w="618483">
                <a:moveTo>
                  <a:pt x="0" y="0"/>
                </a:moveTo>
                <a:lnTo>
                  <a:pt x="618483" y="0"/>
                </a:lnTo>
                <a:lnTo>
                  <a:pt x="618483" y="618484"/>
                </a:lnTo>
                <a:lnTo>
                  <a:pt x="0" y="6184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1344148" y="5743575"/>
            <a:ext cx="12587326" cy="604640"/>
          </a:xfrm>
          <a:prstGeom prst="rect">
            <a:avLst/>
          </a:prstGeom>
        </p:spPr>
        <p:txBody>
          <a:bodyPr anchor="t" rtlCol="false" tIns="0" lIns="0" bIns="0" rIns="0">
            <a:spAutoFit/>
          </a:bodyPr>
          <a:lstStyle/>
          <a:p>
            <a:pPr algn="ctr" marL="0" indent="0" lvl="0">
              <a:lnSpc>
                <a:spcPts val="4998"/>
              </a:lnSpc>
              <a:spcBef>
                <a:spcPct val="0"/>
              </a:spcBef>
            </a:pPr>
            <a:r>
              <a:rPr lang="en-US" b="true" sz="3570">
                <a:solidFill>
                  <a:srgbClr val="FFFFFF"/>
                </a:solidFill>
                <a:latin typeface="Aileron Bold"/>
                <a:ea typeface="Aileron Bold"/>
                <a:cs typeface="Aileron Bold"/>
                <a:sym typeface="Aileron Bold"/>
              </a:rPr>
              <a:t>Villt dýr á Íslandi –  rándýr</a:t>
            </a:r>
          </a:p>
        </p:txBody>
      </p:sp>
      <p:sp>
        <p:nvSpPr>
          <p:cNvPr name="TextBox 13" id="13"/>
          <p:cNvSpPr txBox="true"/>
          <p:nvPr/>
        </p:nvSpPr>
        <p:spPr>
          <a:xfrm rot="0">
            <a:off x="1028700" y="691165"/>
            <a:ext cx="2426913" cy="306737"/>
          </a:xfrm>
          <a:prstGeom prst="rect">
            <a:avLst/>
          </a:prstGeom>
        </p:spPr>
        <p:txBody>
          <a:bodyPr anchor="t" rtlCol="false" tIns="0" lIns="0" bIns="0" rIns="0">
            <a:spAutoFit/>
          </a:bodyPr>
          <a:lstStyle/>
          <a:p>
            <a:pPr algn="l" marL="0" indent="0" lvl="0">
              <a:lnSpc>
                <a:spcPts val="2518"/>
              </a:lnSpc>
            </a:pPr>
            <a:r>
              <a:rPr lang="en-US" b="true" sz="1798">
                <a:solidFill>
                  <a:srgbClr val="FFFFFF"/>
                </a:solidFill>
                <a:latin typeface="Aileron Bold"/>
                <a:ea typeface="Aileron Bold"/>
                <a:cs typeface="Aileron Bold"/>
                <a:sym typeface="Aileron Bold"/>
              </a:rPr>
              <a:t>VILLT DÝR Á ÍSLANDI</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8201B"/>
        </a:solidFill>
      </p:bgPr>
    </p:bg>
    <p:spTree>
      <p:nvGrpSpPr>
        <p:cNvPr id="1" name=""/>
        <p:cNvGrpSpPr/>
        <p:nvPr/>
      </p:nvGrpSpPr>
      <p:grpSpPr>
        <a:xfrm>
          <a:off x="0" y="0"/>
          <a:ext cx="0" cy="0"/>
          <a:chOff x="0" y="0"/>
          <a:chExt cx="0" cy="0"/>
        </a:xfrm>
      </p:grpSpPr>
      <p:grpSp>
        <p:nvGrpSpPr>
          <p:cNvPr name="Group 2" id="2"/>
          <p:cNvGrpSpPr/>
          <p:nvPr/>
        </p:nvGrpSpPr>
        <p:grpSpPr>
          <a:xfrm rot="0">
            <a:off x="-699180" y="498352"/>
            <a:ext cx="19686360" cy="730430"/>
            <a:chOff x="0" y="0"/>
            <a:chExt cx="10953185" cy="406400"/>
          </a:xfrm>
        </p:grpSpPr>
        <p:sp>
          <p:nvSpPr>
            <p:cNvPr name="Freeform 3" id="3"/>
            <p:cNvSpPr/>
            <p:nvPr/>
          </p:nvSpPr>
          <p:spPr>
            <a:xfrm flipH="false" flipV="false" rot="0">
              <a:off x="0" y="0"/>
              <a:ext cx="10953185" cy="406400"/>
            </a:xfrm>
            <a:custGeom>
              <a:avLst/>
              <a:gdLst/>
              <a:ahLst/>
              <a:cxnLst/>
              <a:rect r="r" b="b" t="t" l="l"/>
              <a:pathLst>
                <a:path h="406400" w="10953185">
                  <a:moveTo>
                    <a:pt x="10749985" y="0"/>
                  </a:moveTo>
                  <a:cubicBezTo>
                    <a:pt x="10862209" y="0"/>
                    <a:pt x="10953185" y="90976"/>
                    <a:pt x="10953185" y="203200"/>
                  </a:cubicBezTo>
                  <a:cubicBezTo>
                    <a:pt x="10953185" y="315424"/>
                    <a:pt x="10862209" y="406400"/>
                    <a:pt x="10749985" y="406400"/>
                  </a:cubicBezTo>
                  <a:lnTo>
                    <a:pt x="203200" y="406400"/>
                  </a:lnTo>
                  <a:cubicBezTo>
                    <a:pt x="90976" y="406400"/>
                    <a:pt x="0" y="315424"/>
                    <a:pt x="0" y="203200"/>
                  </a:cubicBezTo>
                  <a:cubicBezTo>
                    <a:pt x="0" y="90976"/>
                    <a:pt x="90976" y="0"/>
                    <a:pt x="203200" y="0"/>
                  </a:cubicBezTo>
                  <a:close/>
                </a:path>
              </a:pathLst>
            </a:custGeom>
            <a:ln w="38100" cap="sq">
              <a:solidFill>
                <a:srgbClr val="FFFFFF">
                  <a:alpha val="69804"/>
                </a:srgbClr>
              </a:solidFill>
              <a:prstDash val="solid"/>
              <a:miter/>
            </a:ln>
          </p:spPr>
        </p:sp>
        <p:sp>
          <p:nvSpPr>
            <p:cNvPr name="TextBox 4" id="4"/>
            <p:cNvSpPr txBox="true"/>
            <p:nvPr/>
          </p:nvSpPr>
          <p:spPr>
            <a:xfrm>
              <a:off x="0" y="-47625"/>
              <a:ext cx="10953185" cy="454025"/>
            </a:xfrm>
            <a:prstGeom prst="rect">
              <a:avLst/>
            </a:prstGeom>
          </p:spPr>
          <p:txBody>
            <a:bodyPr anchor="ctr" rtlCol="false" tIns="50800" lIns="50800" bIns="50800" rIns="50800"/>
            <a:lstStyle/>
            <a:p>
              <a:pPr algn="ctr" marL="0" indent="0" lvl="0">
                <a:lnSpc>
                  <a:spcPts val="2939"/>
                </a:lnSpc>
              </a:pPr>
            </a:p>
          </p:txBody>
        </p:sp>
      </p:grpSp>
      <p:grpSp>
        <p:nvGrpSpPr>
          <p:cNvPr name="Group 5" id="5"/>
          <p:cNvGrpSpPr/>
          <p:nvPr/>
        </p:nvGrpSpPr>
        <p:grpSpPr>
          <a:xfrm rot="0">
            <a:off x="-699180" y="9921785"/>
            <a:ext cx="19686360" cy="730430"/>
            <a:chOff x="0" y="0"/>
            <a:chExt cx="10953185" cy="406400"/>
          </a:xfrm>
        </p:grpSpPr>
        <p:sp>
          <p:nvSpPr>
            <p:cNvPr name="Freeform 6" id="6"/>
            <p:cNvSpPr/>
            <p:nvPr/>
          </p:nvSpPr>
          <p:spPr>
            <a:xfrm flipH="false" flipV="false" rot="0">
              <a:off x="0" y="0"/>
              <a:ext cx="10953185" cy="406400"/>
            </a:xfrm>
            <a:custGeom>
              <a:avLst/>
              <a:gdLst/>
              <a:ahLst/>
              <a:cxnLst/>
              <a:rect r="r" b="b" t="t" l="l"/>
              <a:pathLst>
                <a:path h="406400" w="10953185">
                  <a:moveTo>
                    <a:pt x="10749985" y="0"/>
                  </a:moveTo>
                  <a:cubicBezTo>
                    <a:pt x="10862209" y="0"/>
                    <a:pt x="10953185" y="90976"/>
                    <a:pt x="10953185" y="203200"/>
                  </a:cubicBezTo>
                  <a:cubicBezTo>
                    <a:pt x="10953185" y="315424"/>
                    <a:pt x="10862209" y="406400"/>
                    <a:pt x="10749985" y="406400"/>
                  </a:cubicBezTo>
                  <a:lnTo>
                    <a:pt x="203200" y="406400"/>
                  </a:lnTo>
                  <a:cubicBezTo>
                    <a:pt x="90976" y="406400"/>
                    <a:pt x="0" y="315424"/>
                    <a:pt x="0" y="203200"/>
                  </a:cubicBezTo>
                  <a:cubicBezTo>
                    <a:pt x="0" y="90976"/>
                    <a:pt x="90976" y="0"/>
                    <a:pt x="203200" y="0"/>
                  </a:cubicBezTo>
                  <a:close/>
                </a:path>
              </a:pathLst>
            </a:custGeom>
            <a:ln w="38100" cap="sq">
              <a:solidFill>
                <a:srgbClr val="FFFFFF">
                  <a:alpha val="69804"/>
                </a:srgbClr>
              </a:solidFill>
              <a:prstDash val="solid"/>
              <a:miter/>
            </a:ln>
          </p:spPr>
        </p:sp>
        <p:sp>
          <p:nvSpPr>
            <p:cNvPr name="TextBox 7" id="7"/>
            <p:cNvSpPr txBox="true"/>
            <p:nvPr/>
          </p:nvSpPr>
          <p:spPr>
            <a:xfrm>
              <a:off x="0" y="-47625"/>
              <a:ext cx="10953185" cy="454025"/>
            </a:xfrm>
            <a:prstGeom prst="rect">
              <a:avLst/>
            </a:prstGeom>
          </p:spPr>
          <p:txBody>
            <a:bodyPr anchor="ctr" rtlCol="false" tIns="50800" lIns="50800" bIns="50800" rIns="50800"/>
            <a:lstStyle/>
            <a:p>
              <a:pPr algn="ctr" marL="0" indent="0" lvl="0">
                <a:lnSpc>
                  <a:spcPts val="2939"/>
                </a:lnSpc>
              </a:pPr>
            </a:p>
          </p:txBody>
        </p:sp>
      </p:grpSp>
      <p:sp>
        <p:nvSpPr>
          <p:cNvPr name="Freeform 8" id="8"/>
          <p:cNvSpPr/>
          <p:nvPr/>
        </p:nvSpPr>
        <p:spPr>
          <a:xfrm flipH="false" flipV="false" rot="0">
            <a:off x="16950058" y="8949058"/>
            <a:ext cx="618483" cy="618483"/>
          </a:xfrm>
          <a:custGeom>
            <a:avLst/>
            <a:gdLst/>
            <a:ahLst/>
            <a:cxnLst/>
            <a:rect r="r" b="b" t="t" l="l"/>
            <a:pathLst>
              <a:path h="618483" w="618483">
                <a:moveTo>
                  <a:pt x="0" y="0"/>
                </a:moveTo>
                <a:lnTo>
                  <a:pt x="618484" y="0"/>
                </a:lnTo>
                <a:lnTo>
                  <a:pt x="618484" y="618484"/>
                </a:lnTo>
                <a:lnTo>
                  <a:pt x="0" y="6184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10993177" y="1532001"/>
            <a:ext cx="9008088" cy="8035540"/>
            <a:chOff x="0" y="0"/>
            <a:chExt cx="1395589" cy="1244915"/>
          </a:xfrm>
        </p:grpSpPr>
        <p:sp>
          <p:nvSpPr>
            <p:cNvPr name="Freeform 10" id="10"/>
            <p:cNvSpPr/>
            <p:nvPr/>
          </p:nvSpPr>
          <p:spPr>
            <a:xfrm flipH="false" flipV="false" rot="0">
              <a:off x="0" y="0"/>
              <a:ext cx="1395589" cy="1244915"/>
            </a:xfrm>
            <a:custGeom>
              <a:avLst/>
              <a:gdLst/>
              <a:ahLst/>
              <a:cxnLst/>
              <a:rect r="r" b="b" t="t" l="l"/>
              <a:pathLst>
                <a:path h="1244915" w="1395589">
                  <a:moveTo>
                    <a:pt x="33518" y="0"/>
                  </a:moveTo>
                  <a:lnTo>
                    <a:pt x="1362070" y="0"/>
                  </a:lnTo>
                  <a:cubicBezTo>
                    <a:pt x="1370960" y="0"/>
                    <a:pt x="1379485" y="3531"/>
                    <a:pt x="1385771" y="9817"/>
                  </a:cubicBezTo>
                  <a:cubicBezTo>
                    <a:pt x="1392057" y="16103"/>
                    <a:pt x="1395589" y="24629"/>
                    <a:pt x="1395589" y="33518"/>
                  </a:cubicBezTo>
                  <a:lnTo>
                    <a:pt x="1395589" y="1211397"/>
                  </a:lnTo>
                  <a:cubicBezTo>
                    <a:pt x="1395589" y="1220287"/>
                    <a:pt x="1392057" y="1228812"/>
                    <a:pt x="1385771" y="1235098"/>
                  </a:cubicBezTo>
                  <a:cubicBezTo>
                    <a:pt x="1379485" y="1241384"/>
                    <a:pt x="1370960" y="1244915"/>
                    <a:pt x="1362070" y="1244915"/>
                  </a:cubicBezTo>
                  <a:lnTo>
                    <a:pt x="33518" y="1244915"/>
                  </a:lnTo>
                  <a:cubicBezTo>
                    <a:pt x="24629" y="1244915"/>
                    <a:pt x="16103" y="1241384"/>
                    <a:pt x="9817" y="1235098"/>
                  </a:cubicBezTo>
                  <a:cubicBezTo>
                    <a:pt x="3531" y="1228812"/>
                    <a:pt x="0" y="1220287"/>
                    <a:pt x="0" y="1211397"/>
                  </a:cubicBezTo>
                  <a:lnTo>
                    <a:pt x="0" y="33518"/>
                  </a:lnTo>
                  <a:cubicBezTo>
                    <a:pt x="0" y="24629"/>
                    <a:pt x="3531" y="16103"/>
                    <a:pt x="9817" y="9817"/>
                  </a:cubicBezTo>
                  <a:cubicBezTo>
                    <a:pt x="16103" y="3531"/>
                    <a:pt x="24629" y="0"/>
                    <a:pt x="33518" y="0"/>
                  </a:cubicBezTo>
                  <a:close/>
                </a:path>
              </a:pathLst>
            </a:custGeom>
            <a:blipFill>
              <a:blip r:embed="rId4"/>
              <a:stretch>
                <a:fillRect l="0" t="-6051" r="0" b="-6051"/>
              </a:stretch>
            </a:blipFill>
          </p:spPr>
        </p:sp>
      </p:grpSp>
      <p:grpSp>
        <p:nvGrpSpPr>
          <p:cNvPr name="Group 11" id="11"/>
          <p:cNvGrpSpPr/>
          <p:nvPr/>
        </p:nvGrpSpPr>
        <p:grpSpPr>
          <a:xfrm rot="0">
            <a:off x="1028700" y="2741718"/>
            <a:ext cx="8733639" cy="6745182"/>
            <a:chOff x="0" y="0"/>
            <a:chExt cx="1797045" cy="1387897"/>
          </a:xfrm>
        </p:grpSpPr>
        <p:sp>
          <p:nvSpPr>
            <p:cNvPr name="Freeform 12" id="12"/>
            <p:cNvSpPr/>
            <p:nvPr/>
          </p:nvSpPr>
          <p:spPr>
            <a:xfrm flipH="false" flipV="false" rot="0">
              <a:off x="0" y="0"/>
              <a:ext cx="1797045" cy="1387897"/>
            </a:xfrm>
            <a:custGeom>
              <a:avLst/>
              <a:gdLst/>
              <a:ahLst/>
              <a:cxnLst/>
              <a:rect r="r" b="b" t="t" l="l"/>
              <a:pathLst>
                <a:path h="1387897" w="1797045">
                  <a:moveTo>
                    <a:pt x="17313" y="0"/>
                  </a:moveTo>
                  <a:lnTo>
                    <a:pt x="1779731" y="0"/>
                  </a:lnTo>
                  <a:cubicBezTo>
                    <a:pt x="1784323" y="0"/>
                    <a:pt x="1788727" y="1824"/>
                    <a:pt x="1791974" y="5071"/>
                  </a:cubicBezTo>
                  <a:cubicBezTo>
                    <a:pt x="1795221" y="8318"/>
                    <a:pt x="1797045" y="12722"/>
                    <a:pt x="1797045" y="17313"/>
                  </a:cubicBezTo>
                  <a:lnTo>
                    <a:pt x="1797045" y="1370584"/>
                  </a:lnTo>
                  <a:cubicBezTo>
                    <a:pt x="1797045" y="1375176"/>
                    <a:pt x="1795221" y="1379580"/>
                    <a:pt x="1791974" y="1382826"/>
                  </a:cubicBezTo>
                  <a:cubicBezTo>
                    <a:pt x="1788727" y="1386073"/>
                    <a:pt x="1784323" y="1387897"/>
                    <a:pt x="1779731" y="1387897"/>
                  </a:cubicBezTo>
                  <a:lnTo>
                    <a:pt x="17313" y="1387897"/>
                  </a:lnTo>
                  <a:cubicBezTo>
                    <a:pt x="12722" y="1387897"/>
                    <a:pt x="8318" y="1386073"/>
                    <a:pt x="5071" y="1382826"/>
                  </a:cubicBezTo>
                  <a:cubicBezTo>
                    <a:pt x="1824" y="1379580"/>
                    <a:pt x="0" y="1375176"/>
                    <a:pt x="0" y="1370584"/>
                  </a:cubicBezTo>
                  <a:lnTo>
                    <a:pt x="0" y="17313"/>
                  </a:lnTo>
                  <a:cubicBezTo>
                    <a:pt x="0" y="12722"/>
                    <a:pt x="1824" y="8318"/>
                    <a:pt x="5071" y="5071"/>
                  </a:cubicBezTo>
                  <a:cubicBezTo>
                    <a:pt x="8318" y="1824"/>
                    <a:pt x="12722" y="0"/>
                    <a:pt x="17313" y="0"/>
                  </a:cubicBezTo>
                  <a:close/>
                </a:path>
              </a:pathLst>
            </a:custGeom>
            <a:solidFill>
              <a:srgbClr val="363924"/>
            </a:solidFill>
          </p:spPr>
        </p:sp>
        <p:sp>
          <p:nvSpPr>
            <p:cNvPr name="TextBox 13" id="13"/>
            <p:cNvSpPr txBox="true"/>
            <p:nvPr/>
          </p:nvSpPr>
          <p:spPr>
            <a:xfrm>
              <a:off x="0" y="-47625"/>
              <a:ext cx="1797045" cy="1435522"/>
            </a:xfrm>
            <a:prstGeom prst="rect">
              <a:avLst/>
            </a:prstGeom>
          </p:spPr>
          <p:txBody>
            <a:bodyPr anchor="ctr" rtlCol="false" tIns="50800" lIns="50800" bIns="50800" rIns="50800"/>
            <a:lstStyle/>
            <a:p>
              <a:pPr algn="ctr" marL="0" indent="0" lvl="0">
                <a:lnSpc>
                  <a:spcPts val="2939"/>
                </a:lnSpc>
              </a:pPr>
            </a:p>
          </p:txBody>
        </p:sp>
      </p:grpSp>
      <p:sp>
        <p:nvSpPr>
          <p:cNvPr name="Freeform 14" id="14"/>
          <p:cNvSpPr/>
          <p:nvPr/>
        </p:nvSpPr>
        <p:spPr>
          <a:xfrm flipH="false" flipV="false" rot="0">
            <a:off x="1298693" y="4049812"/>
            <a:ext cx="1281040" cy="1281040"/>
          </a:xfrm>
          <a:custGeom>
            <a:avLst/>
            <a:gdLst/>
            <a:ahLst/>
            <a:cxnLst/>
            <a:rect r="r" b="b" t="t" l="l"/>
            <a:pathLst>
              <a:path h="1281040" w="1281040">
                <a:moveTo>
                  <a:pt x="0" y="0"/>
                </a:moveTo>
                <a:lnTo>
                  <a:pt x="1281040" y="0"/>
                </a:lnTo>
                <a:lnTo>
                  <a:pt x="1281040" y="1281039"/>
                </a:lnTo>
                <a:lnTo>
                  <a:pt x="0" y="1281039"/>
                </a:lnTo>
                <a:lnTo>
                  <a:pt x="0" y="0"/>
                </a:lnTo>
                <a:close/>
              </a:path>
            </a:pathLst>
          </a:custGeom>
          <a:blipFill>
            <a:blip r:embed="rId5"/>
            <a:stretch>
              <a:fillRect l="0" t="0" r="0" b="0"/>
            </a:stretch>
          </a:blipFill>
        </p:spPr>
      </p:sp>
      <p:sp>
        <p:nvSpPr>
          <p:cNvPr name="Freeform 15" id="15"/>
          <p:cNvSpPr/>
          <p:nvPr/>
        </p:nvSpPr>
        <p:spPr>
          <a:xfrm flipH="false" flipV="false" rot="0">
            <a:off x="1322245" y="5497894"/>
            <a:ext cx="1257488" cy="1232831"/>
          </a:xfrm>
          <a:custGeom>
            <a:avLst/>
            <a:gdLst/>
            <a:ahLst/>
            <a:cxnLst/>
            <a:rect r="r" b="b" t="t" l="l"/>
            <a:pathLst>
              <a:path h="1232831" w="1257488">
                <a:moveTo>
                  <a:pt x="0" y="0"/>
                </a:moveTo>
                <a:lnTo>
                  <a:pt x="1257488" y="0"/>
                </a:lnTo>
                <a:lnTo>
                  <a:pt x="1257488" y="1232831"/>
                </a:lnTo>
                <a:lnTo>
                  <a:pt x="0" y="1232831"/>
                </a:lnTo>
                <a:lnTo>
                  <a:pt x="0" y="0"/>
                </a:lnTo>
                <a:close/>
              </a:path>
            </a:pathLst>
          </a:custGeom>
          <a:blipFill>
            <a:blip r:embed="rId6"/>
            <a:stretch>
              <a:fillRect l="-38979" t="-44647" r="-42679" b="-40644"/>
            </a:stretch>
          </a:blipFill>
        </p:spPr>
      </p:sp>
      <p:sp>
        <p:nvSpPr>
          <p:cNvPr name="Freeform 16" id="16"/>
          <p:cNvSpPr/>
          <p:nvPr/>
        </p:nvSpPr>
        <p:spPr>
          <a:xfrm flipH="false" flipV="false" rot="0">
            <a:off x="1206678" y="6902175"/>
            <a:ext cx="1373055" cy="1070731"/>
          </a:xfrm>
          <a:custGeom>
            <a:avLst/>
            <a:gdLst/>
            <a:ahLst/>
            <a:cxnLst/>
            <a:rect r="r" b="b" t="t" l="l"/>
            <a:pathLst>
              <a:path h="1070731" w="1373055">
                <a:moveTo>
                  <a:pt x="0" y="0"/>
                </a:moveTo>
                <a:lnTo>
                  <a:pt x="1373055" y="0"/>
                </a:lnTo>
                <a:lnTo>
                  <a:pt x="1373055" y="1070730"/>
                </a:lnTo>
                <a:lnTo>
                  <a:pt x="0" y="1070730"/>
                </a:lnTo>
                <a:lnTo>
                  <a:pt x="0" y="0"/>
                </a:lnTo>
                <a:close/>
              </a:path>
            </a:pathLst>
          </a:custGeom>
          <a:blipFill>
            <a:blip r:embed="rId7"/>
            <a:stretch>
              <a:fillRect l="-34641" t="-40761" r="-35351" b="-77229"/>
            </a:stretch>
          </a:blipFill>
        </p:spPr>
      </p:sp>
      <p:sp>
        <p:nvSpPr>
          <p:cNvPr name="Freeform 17" id="17"/>
          <p:cNvSpPr/>
          <p:nvPr/>
        </p:nvSpPr>
        <p:spPr>
          <a:xfrm flipH="false" flipV="false" rot="0">
            <a:off x="1672367" y="8201505"/>
            <a:ext cx="441677" cy="1285395"/>
          </a:xfrm>
          <a:custGeom>
            <a:avLst/>
            <a:gdLst/>
            <a:ahLst/>
            <a:cxnLst/>
            <a:rect r="r" b="b" t="t" l="l"/>
            <a:pathLst>
              <a:path h="1285395" w="441677">
                <a:moveTo>
                  <a:pt x="0" y="0"/>
                </a:moveTo>
                <a:lnTo>
                  <a:pt x="441677" y="0"/>
                </a:lnTo>
                <a:lnTo>
                  <a:pt x="441677" y="1285395"/>
                </a:lnTo>
                <a:lnTo>
                  <a:pt x="0" y="1285395"/>
                </a:lnTo>
                <a:lnTo>
                  <a:pt x="0" y="0"/>
                </a:lnTo>
                <a:close/>
              </a:path>
            </a:pathLst>
          </a:custGeom>
          <a:blipFill>
            <a:blip r:embed="rId8"/>
            <a:stretch>
              <a:fillRect l="0" t="0" r="0" b="0"/>
            </a:stretch>
          </a:blipFill>
        </p:spPr>
      </p:sp>
      <p:sp>
        <p:nvSpPr>
          <p:cNvPr name="Freeform 18" id="18"/>
          <p:cNvSpPr/>
          <p:nvPr/>
        </p:nvSpPr>
        <p:spPr>
          <a:xfrm flipH="false" flipV="false" rot="0">
            <a:off x="1297011" y="2728189"/>
            <a:ext cx="1282721" cy="1175828"/>
          </a:xfrm>
          <a:custGeom>
            <a:avLst/>
            <a:gdLst/>
            <a:ahLst/>
            <a:cxnLst/>
            <a:rect r="r" b="b" t="t" l="l"/>
            <a:pathLst>
              <a:path h="1175828" w="1282721">
                <a:moveTo>
                  <a:pt x="0" y="0"/>
                </a:moveTo>
                <a:lnTo>
                  <a:pt x="1282722" y="0"/>
                </a:lnTo>
                <a:lnTo>
                  <a:pt x="1282722" y="1175828"/>
                </a:lnTo>
                <a:lnTo>
                  <a:pt x="0" y="1175828"/>
                </a:lnTo>
                <a:lnTo>
                  <a:pt x="0" y="0"/>
                </a:lnTo>
                <a:close/>
              </a:path>
            </a:pathLst>
          </a:custGeom>
          <a:blipFill>
            <a:blip r:embed="rId9"/>
            <a:stretch>
              <a:fillRect l="0" t="0" r="0" b="0"/>
            </a:stretch>
          </a:blipFill>
        </p:spPr>
      </p:sp>
      <p:sp>
        <p:nvSpPr>
          <p:cNvPr name="TextBox 19" id="19"/>
          <p:cNvSpPr txBox="true"/>
          <p:nvPr/>
        </p:nvSpPr>
        <p:spPr>
          <a:xfrm rot="0">
            <a:off x="14348543" y="674655"/>
            <a:ext cx="2746110" cy="306737"/>
          </a:xfrm>
          <a:prstGeom prst="rect">
            <a:avLst/>
          </a:prstGeom>
        </p:spPr>
        <p:txBody>
          <a:bodyPr anchor="t" rtlCol="false" tIns="0" lIns="0" bIns="0" rIns="0">
            <a:spAutoFit/>
          </a:bodyPr>
          <a:lstStyle/>
          <a:p>
            <a:pPr algn="r" marL="0" indent="0" lvl="0">
              <a:lnSpc>
                <a:spcPts val="2518"/>
              </a:lnSpc>
            </a:pPr>
            <a:r>
              <a:rPr lang="en-US" b="true" sz="1798">
                <a:solidFill>
                  <a:srgbClr val="FFFFFF"/>
                </a:solidFill>
                <a:latin typeface="Aileron Bold"/>
                <a:ea typeface="Aileron Bold"/>
                <a:cs typeface="Aileron Bold"/>
                <a:sym typeface="Aileron Bold"/>
              </a:rPr>
              <a:t>@MINKURINNAISLANDI</a:t>
            </a:r>
          </a:p>
        </p:txBody>
      </p:sp>
      <p:sp>
        <p:nvSpPr>
          <p:cNvPr name="TextBox 20" id="20"/>
          <p:cNvSpPr txBox="true"/>
          <p:nvPr/>
        </p:nvSpPr>
        <p:spPr>
          <a:xfrm rot="0">
            <a:off x="319247" y="1390707"/>
            <a:ext cx="9217873" cy="1122411"/>
          </a:xfrm>
          <a:prstGeom prst="rect">
            <a:avLst/>
          </a:prstGeom>
        </p:spPr>
        <p:txBody>
          <a:bodyPr anchor="t" rtlCol="false" tIns="0" lIns="0" bIns="0" rIns="0">
            <a:spAutoFit/>
          </a:bodyPr>
          <a:lstStyle/>
          <a:p>
            <a:pPr algn="l" marL="0" indent="0" lvl="0">
              <a:lnSpc>
                <a:spcPts val="8496"/>
              </a:lnSpc>
            </a:pPr>
            <a:r>
              <a:rPr lang="en-US" sz="8496" spc="-424">
                <a:solidFill>
                  <a:srgbClr val="FFF27D"/>
                </a:solidFill>
                <a:latin typeface="League Spartan"/>
                <a:ea typeface="League Spartan"/>
                <a:cs typeface="League Spartan"/>
                <a:sym typeface="League Spartan"/>
              </a:rPr>
              <a:t>Verkefni</a:t>
            </a:r>
          </a:p>
        </p:txBody>
      </p:sp>
      <p:sp>
        <p:nvSpPr>
          <p:cNvPr name="TextBox 21" id="21"/>
          <p:cNvSpPr txBox="true"/>
          <p:nvPr/>
        </p:nvSpPr>
        <p:spPr>
          <a:xfrm rot="0">
            <a:off x="1028700" y="691165"/>
            <a:ext cx="2426913" cy="306737"/>
          </a:xfrm>
          <a:prstGeom prst="rect">
            <a:avLst/>
          </a:prstGeom>
        </p:spPr>
        <p:txBody>
          <a:bodyPr anchor="t" rtlCol="false" tIns="0" lIns="0" bIns="0" rIns="0">
            <a:spAutoFit/>
          </a:bodyPr>
          <a:lstStyle/>
          <a:p>
            <a:pPr algn="l" marL="0" indent="0" lvl="0">
              <a:lnSpc>
                <a:spcPts val="2518"/>
              </a:lnSpc>
            </a:pPr>
            <a:r>
              <a:rPr lang="en-US" b="true" sz="1798">
                <a:solidFill>
                  <a:srgbClr val="FFFFFF"/>
                </a:solidFill>
                <a:latin typeface="Aileron Bold"/>
                <a:ea typeface="Aileron Bold"/>
                <a:cs typeface="Aileron Bold"/>
                <a:sym typeface="Aileron Bold"/>
              </a:rPr>
              <a:t>VILLT DÝR Á ÍSLANDI</a:t>
            </a:r>
          </a:p>
        </p:txBody>
      </p:sp>
      <p:sp>
        <p:nvSpPr>
          <p:cNvPr name="TextBox 22" id="22"/>
          <p:cNvSpPr txBox="true"/>
          <p:nvPr/>
        </p:nvSpPr>
        <p:spPr>
          <a:xfrm rot="0">
            <a:off x="2784976" y="3212022"/>
            <a:ext cx="6752144" cy="5728375"/>
          </a:xfrm>
          <a:prstGeom prst="rect">
            <a:avLst/>
          </a:prstGeom>
        </p:spPr>
        <p:txBody>
          <a:bodyPr anchor="t" rtlCol="false" tIns="0" lIns="0" bIns="0" rIns="0">
            <a:spAutoFit/>
          </a:bodyPr>
          <a:lstStyle/>
          <a:p>
            <a:pPr algn="just">
              <a:lnSpc>
                <a:spcPts val="5037"/>
              </a:lnSpc>
            </a:pPr>
            <a:r>
              <a:rPr lang="en-US" sz="3598">
                <a:solidFill>
                  <a:srgbClr val="FFFFFF"/>
                </a:solidFill>
                <a:latin typeface="Aileron"/>
                <a:ea typeface="Aileron"/>
                <a:cs typeface="Aileron"/>
                <a:sym typeface="Aileron"/>
              </a:rPr>
              <a:t>Útlit eða einkenni</a:t>
            </a:r>
          </a:p>
          <a:p>
            <a:pPr algn="just">
              <a:lnSpc>
                <a:spcPts val="5037"/>
              </a:lnSpc>
            </a:pPr>
          </a:p>
          <a:p>
            <a:pPr algn="just">
              <a:lnSpc>
                <a:spcPts val="5037"/>
              </a:lnSpc>
            </a:pPr>
            <a:r>
              <a:rPr lang="en-US" sz="3598">
                <a:solidFill>
                  <a:srgbClr val="FFFFFF"/>
                </a:solidFill>
                <a:latin typeface="Aileron"/>
                <a:ea typeface="Aileron"/>
                <a:cs typeface="Aileron"/>
                <a:sym typeface="Aileron"/>
              </a:rPr>
              <a:t>Fjölskyldugerð</a:t>
            </a:r>
          </a:p>
          <a:p>
            <a:pPr algn="just">
              <a:lnSpc>
                <a:spcPts val="5037"/>
              </a:lnSpc>
            </a:pPr>
          </a:p>
          <a:p>
            <a:pPr algn="just">
              <a:lnSpc>
                <a:spcPts val="5037"/>
              </a:lnSpc>
            </a:pPr>
            <a:r>
              <a:rPr lang="en-US" sz="3598">
                <a:solidFill>
                  <a:srgbClr val="FFFFFF"/>
                </a:solidFill>
                <a:latin typeface="Aileron"/>
                <a:ea typeface="Aileron"/>
                <a:cs typeface="Aileron"/>
                <a:sym typeface="Aileron"/>
              </a:rPr>
              <a:t>Hvað mörg afkvæmi</a:t>
            </a:r>
          </a:p>
          <a:p>
            <a:pPr algn="just">
              <a:lnSpc>
                <a:spcPts val="5037"/>
              </a:lnSpc>
            </a:pPr>
          </a:p>
          <a:p>
            <a:pPr algn="just">
              <a:lnSpc>
                <a:spcPts val="5037"/>
              </a:lnSpc>
            </a:pPr>
            <a:r>
              <a:rPr lang="en-US" sz="3598">
                <a:solidFill>
                  <a:srgbClr val="FFFFFF"/>
                </a:solidFill>
                <a:latin typeface="Aileron"/>
                <a:ea typeface="Aileron"/>
                <a:cs typeface="Aileron"/>
                <a:sym typeface="Aileron"/>
              </a:rPr>
              <a:t>Hvað borðar dýrið?</a:t>
            </a:r>
          </a:p>
          <a:p>
            <a:pPr algn="just">
              <a:lnSpc>
                <a:spcPts val="5037"/>
              </a:lnSpc>
            </a:pPr>
          </a:p>
          <a:p>
            <a:pPr algn="just" marL="0" indent="0" lvl="0">
              <a:lnSpc>
                <a:spcPts val="5037"/>
              </a:lnSpc>
            </a:pPr>
            <a:r>
              <a:rPr lang="en-US" sz="3598">
                <a:solidFill>
                  <a:srgbClr val="FFFFFF"/>
                </a:solidFill>
                <a:latin typeface="Aileron"/>
                <a:ea typeface="Aileron"/>
                <a:cs typeface="Aileron"/>
                <a:sym typeface="Aileron"/>
              </a:rPr>
              <a:t>Það sem okkur finnst merkilegt</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666" r="0" b="-666"/>
            </a:stretch>
          </a:blipFill>
        </p:spPr>
      </p:sp>
      <p:sp>
        <p:nvSpPr>
          <p:cNvPr name="Freeform 3" id="3"/>
          <p:cNvSpPr/>
          <p:nvPr/>
        </p:nvSpPr>
        <p:spPr>
          <a:xfrm flipH="false" flipV="true" rot="0">
            <a:off x="-472969" y="9505988"/>
            <a:ext cx="18288000" cy="9944100"/>
          </a:xfrm>
          <a:custGeom>
            <a:avLst/>
            <a:gdLst/>
            <a:ahLst/>
            <a:cxnLst/>
            <a:rect r="r" b="b" t="t" l="l"/>
            <a:pathLst>
              <a:path h="9944100" w="18288000">
                <a:moveTo>
                  <a:pt x="0" y="9944100"/>
                </a:moveTo>
                <a:lnTo>
                  <a:pt x="18288000" y="9944100"/>
                </a:lnTo>
                <a:lnTo>
                  <a:pt x="18288000" y="0"/>
                </a:lnTo>
                <a:lnTo>
                  <a:pt x="0" y="0"/>
                </a:lnTo>
                <a:lnTo>
                  <a:pt x="0" y="9944100"/>
                </a:lnTo>
                <a:close/>
              </a:path>
            </a:pathLst>
          </a:custGeom>
          <a:blipFill>
            <a:blip r:embed="rId3"/>
            <a:stretch>
              <a:fillRect l="0" t="0" r="0" b="0"/>
            </a:stretch>
          </a:blipFill>
        </p:spPr>
      </p:sp>
      <p:grpSp>
        <p:nvGrpSpPr>
          <p:cNvPr name="Group 4" id="4"/>
          <p:cNvGrpSpPr/>
          <p:nvPr/>
        </p:nvGrpSpPr>
        <p:grpSpPr>
          <a:xfrm rot="0">
            <a:off x="-699180" y="498352"/>
            <a:ext cx="19686360" cy="730430"/>
            <a:chOff x="0" y="0"/>
            <a:chExt cx="10953185" cy="406400"/>
          </a:xfrm>
        </p:grpSpPr>
        <p:sp>
          <p:nvSpPr>
            <p:cNvPr name="Freeform 5" id="5"/>
            <p:cNvSpPr/>
            <p:nvPr/>
          </p:nvSpPr>
          <p:spPr>
            <a:xfrm flipH="false" flipV="false" rot="0">
              <a:off x="0" y="0"/>
              <a:ext cx="10953185" cy="406400"/>
            </a:xfrm>
            <a:custGeom>
              <a:avLst/>
              <a:gdLst/>
              <a:ahLst/>
              <a:cxnLst/>
              <a:rect r="r" b="b" t="t" l="l"/>
              <a:pathLst>
                <a:path h="406400" w="10953185">
                  <a:moveTo>
                    <a:pt x="10749985" y="0"/>
                  </a:moveTo>
                  <a:cubicBezTo>
                    <a:pt x="10862209" y="0"/>
                    <a:pt x="10953185" y="90976"/>
                    <a:pt x="10953185" y="203200"/>
                  </a:cubicBezTo>
                  <a:cubicBezTo>
                    <a:pt x="10953185" y="315424"/>
                    <a:pt x="10862209" y="406400"/>
                    <a:pt x="10749985" y="406400"/>
                  </a:cubicBezTo>
                  <a:lnTo>
                    <a:pt x="203200" y="406400"/>
                  </a:lnTo>
                  <a:cubicBezTo>
                    <a:pt x="90976" y="406400"/>
                    <a:pt x="0" y="315424"/>
                    <a:pt x="0" y="203200"/>
                  </a:cubicBezTo>
                  <a:cubicBezTo>
                    <a:pt x="0" y="90976"/>
                    <a:pt x="90976" y="0"/>
                    <a:pt x="203200" y="0"/>
                  </a:cubicBezTo>
                  <a:close/>
                </a:path>
              </a:pathLst>
            </a:custGeom>
            <a:ln w="38100" cap="sq">
              <a:solidFill>
                <a:srgbClr val="FFFFFF">
                  <a:alpha val="69804"/>
                </a:srgbClr>
              </a:solidFill>
              <a:prstDash val="solid"/>
              <a:miter/>
            </a:ln>
          </p:spPr>
        </p:sp>
        <p:sp>
          <p:nvSpPr>
            <p:cNvPr name="TextBox 6" id="6"/>
            <p:cNvSpPr txBox="true"/>
            <p:nvPr/>
          </p:nvSpPr>
          <p:spPr>
            <a:xfrm>
              <a:off x="0" y="-47625"/>
              <a:ext cx="10953185" cy="454025"/>
            </a:xfrm>
            <a:prstGeom prst="rect">
              <a:avLst/>
            </a:prstGeom>
          </p:spPr>
          <p:txBody>
            <a:bodyPr anchor="ctr" rtlCol="false" tIns="50800" lIns="50800" bIns="50800" rIns="50800"/>
            <a:lstStyle/>
            <a:p>
              <a:pPr algn="ctr" marL="0" indent="0" lvl="0">
                <a:lnSpc>
                  <a:spcPts val="2939"/>
                </a:lnSpc>
              </a:pPr>
            </a:p>
          </p:txBody>
        </p:sp>
      </p:grpSp>
      <p:grpSp>
        <p:nvGrpSpPr>
          <p:cNvPr name="Group 7" id="7"/>
          <p:cNvGrpSpPr/>
          <p:nvPr/>
        </p:nvGrpSpPr>
        <p:grpSpPr>
          <a:xfrm rot="0">
            <a:off x="-699180" y="9921785"/>
            <a:ext cx="19686360" cy="730430"/>
            <a:chOff x="0" y="0"/>
            <a:chExt cx="10953185" cy="406400"/>
          </a:xfrm>
        </p:grpSpPr>
        <p:sp>
          <p:nvSpPr>
            <p:cNvPr name="Freeform 8" id="8"/>
            <p:cNvSpPr/>
            <p:nvPr/>
          </p:nvSpPr>
          <p:spPr>
            <a:xfrm flipH="false" flipV="false" rot="0">
              <a:off x="0" y="0"/>
              <a:ext cx="10953185" cy="406400"/>
            </a:xfrm>
            <a:custGeom>
              <a:avLst/>
              <a:gdLst/>
              <a:ahLst/>
              <a:cxnLst/>
              <a:rect r="r" b="b" t="t" l="l"/>
              <a:pathLst>
                <a:path h="406400" w="10953185">
                  <a:moveTo>
                    <a:pt x="10749985" y="0"/>
                  </a:moveTo>
                  <a:cubicBezTo>
                    <a:pt x="10862209" y="0"/>
                    <a:pt x="10953185" y="90976"/>
                    <a:pt x="10953185" y="203200"/>
                  </a:cubicBezTo>
                  <a:cubicBezTo>
                    <a:pt x="10953185" y="315424"/>
                    <a:pt x="10862209" y="406400"/>
                    <a:pt x="10749985" y="406400"/>
                  </a:cubicBezTo>
                  <a:lnTo>
                    <a:pt x="203200" y="406400"/>
                  </a:lnTo>
                  <a:cubicBezTo>
                    <a:pt x="90976" y="406400"/>
                    <a:pt x="0" y="315424"/>
                    <a:pt x="0" y="203200"/>
                  </a:cubicBezTo>
                  <a:cubicBezTo>
                    <a:pt x="0" y="90976"/>
                    <a:pt x="90976" y="0"/>
                    <a:pt x="203200" y="0"/>
                  </a:cubicBezTo>
                  <a:close/>
                </a:path>
              </a:pathLst>
            </a:custGeom>
            <a:ln w="38100" cap="sq">
              <a:solidFill>
                <a:srgbClr val="FFFFFF">
                  <a:alpha val="69804"/>
                </a:srgbClr>
              </a:solidFill>
              <a:prstDash val="solid"/>
              <a:miter/>
            </a:ln>
          </p:spPr>
        </p:sp>
        <p:sp>
          <p:nvSpPr>
            <p:cNvPr name="TextBox 9" id="9"/>
            <p:cNvSpPr txBox="true"/>
            <p:nvPr/>
          </p:nvSpPr>
          <p:spPr>
            <a:xfrm>
              <a:off x="0" y="-47625"/>
              <a:ext cx="10953185" cy="454025"/>
            </a:xfrm>
            <a:prstGeom prst="rect">
              <a:avLst/>
            </a:prstGeom>
          </p:spPr>
          <p:txBody>
            <a:bodyPr anchor="ctr" rtlCol="false" tIns="50800" lIns="50800" bIns="50800" rIns="50800"/>
            <a:lstStyle/>
            <a:p>
              <a:pPr algn="ctr" marL="0" indent="0" lvl="0">
                <a:lnSpc>
                  <a:spcPts val="2939"/>
                </a:lnSpc>
              </a:pPr>
            </a:p>
          </p:txBody>
        </p:sp>
      </p:grpSp>
      <p:sp>
        <p:nvSpPr>
          <p:cNvPr name="Freeform 10" id="10"/>
          <p:cNvSpPr/>
          <p:nvPr/>
        </p:nvSpPr>
        <p:spPr>
          <a:xfrm flipH="false" flipV="false" rot="0">
            <a:off x="16640817" y="7773967"/>
            <a:ext cx="618483" cy="618483"/>
          </a:xfrm>
          <a:custGeom>
            <a:avLst/>
            <a:gdLst/>
            <a:ahLst/>
            <a:cxnLst/>
            <a:rect r="r" b="b" t="t" l="l"/>
            <a:pathLst>
              <a:path h="618483" w="618483">
                <a:moveTo>
                  <a:pt x="0" y="0"/>
                </a:moveTo>
                <a:lnTo>
                  <a:pt x="618483" y="0"/>
                </a:lnTo>
                <a:lnTo>
                  <a:pt x="618483" y="618484"/>
                </a:lnTo>
                <a:lnTo>
                  <a:pt x="0" y="6184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961117" y="3477804"/>
            <a:ext cx="1281040" cy="1281040"/>
          </a:xfrm>
          <a:custGeom>
            <a:avLst/>
            <a:gdLst/>
            <a:ahLst/>
            <a:cxnLst/>
            <a:rect r="r" b="b" t="t" l="l"/>
            <a:pathLst>
              <a:path h="1281040" w="1281040">
                <a:moveTo>
                  <a:pt x="0" y="0"/>
                </a:moveTo>
                <a:lnTo>
                  <a:pt x="1281040" y="0"/>
                </a:lnTo>
                <a:lnTo>
                  <a:pt x="1281040" y="1281039"/>
                </a:lnTo>
                <a:lnTo>
                  <a:pt x="0" y="1281039"/>
                </a:lnTo>
                <a:lnTo>
                  <a:pt x="0" y="0"/>
                </a:lnTo>
                <a:close/>
              </a:path>
            </a:pathLst>
          </a:custGeom>
          <a:blipFill>
            <a:blip r:embed="rId6"/>
            <a:stretch>
              <a:fillRect l="0" t="0" r="0" b="0"/>
            </a:stretch>
          </a:blipFill>
        </p:spPr>
      </p:sp>
      <p:sp>
        <p:nvSpPr>
          <p:cNvPr name="Freeform 12" id="12"/>
          <p:cNvSpPr/>
          <p:nvPr/>
        </p:nvSpPr>
        <p:spPr>
          <a:xfrm flipH="false" flipV="false" rot="0">
            <a:off x="926886" y="4958868"/>
            <a:ext cx="1257488" cy="1232831"/>
          </a:xfrm>
          <a:custGeom>
            <a:avLst/>
            <a:gdLst/>
            <a:ahLst/>
            <a:cxnLst/>
            <a:rect r="r" b="b" t="t" l="l"/>
            <a:pathLst>
              <a:path h="1232831" w="1257488">
                <a:moveTo>
                  <a:pt x="0" y="0"/>
                </a:moveTo>
                <a:lnTo>
                  <a:pt x="1257487" y="0"/>
                </a:lnTo>
                <a:lnTo>
                  <a:pt x="1257487" y="1232831"/>
                </a:lnTo>
                <a:lnTo>
                  <a:pt x="0" y="1232831"/>
                </a:lnTo>
                <a:lnTo>
                  <a:pt x="0" y="0"/>
                </a:lnTo>
                <a:close/>
              </a:path>
            </a:pathLst>
          </a:custGeom>
          <a:blipFill>
            <a:blip r:embed="rId7"/>
            <a:stretch>
              <a:fillRect l="-38979" t="-44647" r="-42679" b="-40644"/>
            </a:stretch>
          </a:blipFill>
        </p:spPr>
      </p:sp>
      <p:sp>
        <p:nvSpPr>
          <p:cNvPr name="Freeform 13" id="13"/>
          <p:cNvSpPr/>
          <p:nvPr/>
        </p:nvSpPr>
        <p:spPr>
          <a:xfrm flipH="false" flipV="false" rot="0">
            <a:off x="869102" y="6396056"/>
            <a:ext cx="1373055" cy="1070731"/>
          </a:xfrm>
          <a:custGeom>
            <a:avLst/>
            <a:gdLst/>
            <a:ahLst/>
            <a:cxnLst/>
            <a:rect r="r" b="b" t="t" l="l"/>
            <a:pathLst>
              <a:path h="1070731" w="1373055">
                <a:moveTo>
                  <a:pt x="0" y="0"/>
                </a:moveTo>
                <a:lnTo>
                  <a:pt x="1373055" y="0"/>
                </a:lnTo>
                <a:lnTo>
                  <a:pt x="1373055" y="1070731"/>
                </a:lnTo>
                <a:lnTo>
                  <a:pt x="0" y="1070731"/>
                </a:lnTo>
                <a:lnTo>
                  <a:pt x="0" y="0"/>
                </a:lnTo>
                <a:close/>
              </a:path>
            </a:pathLst>
          </a:custGeom>
          <a:blipFill>
            <a:blip r:embed="rId8"/>
            <a:stretch>
              <a:fillRect l="-34641" t="-40761" r="-35351" b="-77229"/>
            </a:stretch>
          </a:blipFill>
        </p:spPr>
      </p:sp>
      <p:sp>
        <p:nvSpPr>
          <p:cNvPr name="Freeform 14" id="14"/>
          <p:cNvSpPr/>
          <p:nvPr/>
        </p:nvSpPr>
        <p:spPr>
          <a:xfrm flipH="false" flipV="false" rot="0">
            <a:off x="1193621" y="7534536"/>
            <a:ext cx="589580" cy="1715830"/>
          </a:xfrm>
          <a:custGeom>
            <a:avLst/>
            <a:gdLst/>
            <a:ahLst/>
            <a:cxnLst/>
            <a:rect r="r" b="b" t="t" l="l"/>
            <a:pathLst>
              <a:path h="1715830" w="589580">
                <a:moveTo>
                  <a:pt x="0" y="0"/>
                </a:moveTo>
                <a:lnTo>
                  <a:pt x="589580" y="0"/>
                </a:lnTo>
                <a:lnTo>
                  <a:pt x="589580" y="1715829"/>
                </a:lnTo>
                <a:lnTo>
                  <a:pt x="0" y="1715829"/>
                </a:lnTo>
                <a:lnTo>
                  <a:pt x="0" y="0"/>
                </a:lnTo>
                <a:close/>
              </a:path>
            </a:pathLst>
          </a:custGeom>
          <a:blipFill>
            <a:blip r:embed="rId9"/>
            <a:stretch>
              <a:fillRect l="0" t="0" r="0" b="0"/>
            </a:stretch>
          </a:blipFill>
        </p:spPr>
      </p:sp>
      <p:sp>
        <p:nvSpPr>
          <p:cNvPr name="TextBox 15" id="15"/>
          <p:cNvSpPr txBox="true"/>
          <p:nvPr/>
        </p:nvSpPr>
        <p:spPr>
          <a:xfrm rot="0">
            <a:off x="1028700" y="691165"/>
            <a:ext cx="2426913" cy="306737"/>
          </a:xfrm>
          <a:prstGeom prst="rect">
            <a:avLst/>
          </a:prstGeom>
        </p:spPr>
        <p:txBody>
          <a:bodyPr anchor="t" rtlCol="false" tIns="0" lIns="0" bIns="0" rIns="0">
            <a:spAutoFit/>
          </a:bodyPr>
          <a:lstStyle/>
          <a:p>
            <a:pPr algn="l" marL="0" indent="0" lvl="0">
              <a:lnSpc>
                <a:spcPts val="2518"/>
              </a:lnSpc>
            </a:pPr>
            <a:r>
              <a:rPr lang="en-US" b="true" sz="1798">
                <a:solidFill>
                  <a:srgbClr val="FFFFFF"/>
                </a:solidFill>
                <a:latin typeface="Aileron Bold"/>
                <a:ea typeface="Aileron Bold"/>
                <a:cs typeface="Aileron Bold"/>
                <a:sym typeface="Aileron Bold"/>
              </a:rPr>
              <a:t>VILLT DÝR Á ÍSLANDI</a:t>
            </a:r>
          </a:p>
        </p:txBody>
      </p:sp>
      <p:sp>
        <p:nvSpPr>
          <p:cNvPr name="TextBox 16" id="16"/>
          <p:cNvSpPr txBox="true"/>
          <p:nvPr/>
        </p:nvSpPr>
        <p:spPr>
          <a:xfrm rot="0">
            <a:off x="14348543" y="674655"/>
            <a:ext cx="2746110" cy="306737"/>
          </a:xfrm>
          <a:prstGeom prst="rect">
            <a:avLst/>
          </a:prstGeom>
        </p:spPr>
        <p:txBody>
          <a:bodyPr anchor="t" rtlCol="false" tIns="0" lIns="0" bIns="0" rIns="0">
            <a:spAutoFit/>
          </a:bodyPr>
          <a:lstStyle/>
          <a:p>
            <a:pPr algn="r" marL="0" indent="0" lvl="0">
              <a:lnSpc>
                <a:spcPts val="2518"/>
              </a:lnSpc>
            </a:pPr>
            <a:r>
              <a:rPr lang="en-US" b="true" sz="1798">
                <a:solidFill>
                  <a:srgbClr val="FFFFFF"/>
                </a:solidFill>
                <a:latin typeface="Aileron Bold"/>
                <a:ea typeface="Aileron Bold"/>
                <a:cs typeface="Aileron Bold"/>
                <a:sym typeface="Aileron Bold"/>
              </a:rPr>
              <a:t>@NATTURUVISINDI</a:t>
            </a:r>
          </a:p>
        </p:txBody>
      </p:sp>
      <p:sp>
        <p:nvSpPr>
          <p:cNvPr name="TextBox 17" id="17"/>
          <p:cNvSpPr txBox="true"/>
          <p:nvPr/>
        </p:nvSpPr>
        <p:spPr>
          <a:xfrm rot="0">
            <a:off x="6831090" y="1085907"/>
            <a:ext cx="3679884" cy="1219877"/>
          </a:xfrm>
          <a:prstGeom prst="rect">
            <a:avLst/>
          </a:prstGeom>
        </p:spPr>
        <p:txBody>
          <a:bodyPr anchor="t" rtlCol="false" tIns="0" lIns="0" bIns="0" rIns="0">
            <a:spAutoFit/>
          </a:bodyPr>
          <a:lstStyle/>
          <a:p>
            <a:pPr algn="just" marL="0" indent="0" lvl="0">
              <a:lnSpc>
                <a:spcPts val="9937"/>
              </a:lnSpc>
            </a:pPr>
            <a:r>
              <a:rPr lang="en-US" b="true" sz="7098">
                <a:solidFill>
                  <a:srgbClr val="FFFFFF"/>
                </a:solidFill>
                <a:latin typeface="Aileron Bold"/>
                <a:ea typeface="Aileron Bold"/>
                <a:cs typeface="Aileron Bold"/>
                <a:sym typeface="Aileron Bold"/>
              </a:rPr>
              <a:t>Minkur</a:t>
            </a:r>
          </a:p>
        </p:txBody>
      </p:sp>
      <p:sp>
        <p:nvSpPr>
          <p:cNvPr name="TextBox 18" id="18"/>
          <p:cNvSpPr txBox="true"/>
          <p:nvPr/>
        </p:nvSpPr>
        <p:spPr>
          <a:xfrm rot="0">
            <a:off x="2523638" y="2384169"/>
            <a:ext cx="13492822" cy="7031131"/>
          </a:xfrm>
          <a:prstGeom prst="rect">
            <a:avLst/>
          </a:prstGeom>
        </p:spPr>
        <p:txBody>
          <a:bodyPr anchor="t" rtlCol="false" tIns="0" lIns="0" bIns="0" rIns="0">
            <a:spAutoFit/>
          </a:bodyPr>
          <a:lstStyle/>
          <a:p>
            <a:pPr algn="just">
              <a:lnSpc>
                <a:spcPts val="4164"/>
              </a:lnSpc>
            </a:pPr>
            <a:r>
              <a:rPr lang="en-US" sz="3529" spc="-21">
                <a:solidFill>
                  <a:srgbClr val="FFFFFF"/>
                </a:solidFill>
                <a:latin typeface="Aileron"/>
                <a:ea typeface="Aileron"/>
                <a:cs typeface="Aileron"/>
                <a:sym typeface="Aileron"/>
              </a:rPr>
              <a:t>Brúnan vatnsheldan loðfeld. </a:t>
            </a:r>
          </a:p>
          <a:p>
            <a:pPr algn="just">
              <a:lnSpc>
                <a:spcPts val="4164"/>
              </a:lnSpc>
            </a:pPr>
            <a:r>
              <a:rPr lang="en-US" sz="3529" spc="-21">
                <a:solidFill>
                  <a:srgbClr val="FFFFFF"/>
                </a:solidFill>
                <a:latin typeface="Aileron"/>
                <a:ea typeface="Aileron"/>
                <a:cs typeface="Aileron"/>
                <a:sym typeface="Aileron"/>
              </a:rPr>
              <a:t>Langur með stuttar fætur og langt skott. Beittar tennur og klær. </a:t>
            </a:r>
          </a:p>
          <a:p>
            <a:pPr algn="just">
              <a:lnSpc>
                <a:spcPts val="2470"/>
              </a:lnSpc>
            </a:pPr>
          </a:p>
          <a:p>
            <a:pPr algn="just">
              <a:lnSpc>
                <a:spcPts val="2470"/>
              </a:lnSpc>
            </a:pPr>
          </a:p>
          <a:p>
            <a:pPr algn="just">
              <a:lnSpc>
                <a:spcPts val="2470"/>
              </a:lnSpc>
            </a:pPr>
            <a:r>
              <a:rPr lang="en-US" sz="3529">
                <a:solidFill>
                  <a:srgbClr val="FFFFFF"/>
                </a:solidFill>
                <a:latin typeface="Aileron"/>
                <a:ea typeface="Aileron"/>
                <a:cs typeface="Aileron"/>
                <a:sym typeface="Aileron"/>
              </a:rPr>
              <a:t>Högni, læða hvolpur</a:t>
            </a:r>
          </a:p>
          <a:p>
            <a:pPr algn="just">
              <a:lnSpc>
                <a:spcPts val="2470"/>
              </a:lnSpc>
            </a:pPr>
          </a:p>
          <a:p>
            <a:pPr algn="just">
              <a:lnSpc>
                <a:spcPts val="2470"/>
              </a:lnSpc>
            </a:pPr>
            <a:r>
              <a:rPr lang="en-US" sz="3529">
                <a:solidFill>
                  <a:srgbClr val="FFFFFF"/>
                </a:solidFill>
                <a:latin typeface="Aileron"/>
                <a:ea typeface="Aileron"/>
                <a:cs typeface="Aileron"/>
                <a:sym typeface="Aileron"/>
              </a:rPr>
              <a:t> </a:t>
            </a:r>
          </a:p>
          <a:p>
            <a:pPr algn="just">
              <a:lnSpc>
                <a:spcPts val="2470"/>
              </a:lnSpc>
            </a:pPr>
          </a:p>
          <a:p>
            <a:pPr algn="just">
              <a:lnSpc>
                <a:spcPts val="2470"/>
              </a:lnSpc>
            </a:pPr>
          </a:p>
          <a:p>
            <a:pPr algn="just">
              <a:lnSpc>
                <a:spcPts val="2470"/>
              </a:lnSpc>
            </a:pPr>
            <a:r>
              <a:rPr lang="en-US" sz="3529">
                <a:solidFill>
                  <a:srgbClr val="FFFFFF"/>
                </a:solidFill>
                <a:latin typeface="Aileron"/>
                <a:ea typeface="Aileron"/>
                <a:cs typeface="Aileron"/>
                <a:sym typeface="Aileron"/>
              </a:rPr>
              <a:t>4 - 6 hvolpar </a:t>
            </a:r>
          </a:p>
          <a:p>
            <a:pPr algn="just">
              <a:lnSpc>
                <a:spcPts val="2470"/>
              </a:lnSpc>
            </a:pPr>
          </a:p>
          <a:p>
            <a:pPr algn="just">
              <a:lnSpc>
                <a:spcPts val="2470"/>
              </a:lnSpc>
            </a:pPr>
          </a:p>
          <a:p>
            <a:pPr algn="just">
              <a:lnSpc>
                <a:spcPts val="2470"/>
              </a:lnSpc>
            </a:pPr>
          </a:p>
          <a:p>
            <a:pPr algn="just">
              <a:lnSpc>
                <a:spcPts val="2470"/>
              </a:lnSpc>
            </a:pPr>
            <a:r>
              <a:rPr lang="en-US" sz="3529">
                <a:solidFill>
                  <a:srgbClr val="FFFFFF"/>
                </a:solidFill>
                <a:latin typeface="Aileron"/>
                <a:ea typeface="Aileron"/>
                <a:cs typeface="Aileron"/>
                <a:sym typeface="Aileron"/>
              </a:rPr>
              <a:t>Fiskur, fuglar, egg, mýs o.fl.</a:t>
            </a:r>
          </a:p>
          <a:p>
            <a:pPr algn="just">
              <a:lnSpc>
                <a:spcPts val="2470"/>
              </a:lnSpc>
            </a:pPr>
          </a:p>
          <a:p>
            <a:pPr algn="just">
              <a:lnSpc>
                <a:spcPts val="2470"/>
              </a:lnSpc>
            </a:pPr>
          </a:p>
          <a:p>
            <a:pPr algn="just">
              <a:lnSpc>
                <a:spcPts val="2470"/>
              </a:lnSpc>
            </a:pPr>
          </a:p>
          <a:p>
            <a:pPr algn="just">
              <a:lnSpc>
                <a:spcPts val="2470"/>
              </a:lnSpc>
            </a:pPr>
            <a:r>
              <a:rPr lang="en-US" sz="3529" spc="-172">
                <a:solidFill>
                  <a:srgbClr val="FFFFFF"/>
                </a:solidFill>
                <a:latin typeface="Aileron"/>
                <a:ea typeface="Aileron"/>
                <a:cs typeface="Aileron"/>
                <a:sym typeface="Aileron"/>
              </a:rPr>
              <a:t>Elskar að kafa og synda</a:t>
            </a:r>
          </a:p>
          <a:p>
            <a:pPr algn="just">
              <a:lnSpc>
                <a:spcPts val="2470"/>
              </a:lnSpc>
            </a:pPr>
            <a:r>
              <a:rPr lang="en-US" sz="3529" spc="-172">
                <a:solidFill>
                  <a:srgbClr val="FFFFFF"/>
                </a:solidFill>
                <a:latin typeface="Aileron"/>
                <a:ea typeface="Aileron"/>
                <a:cs typeface="Aileron"/>
                <a:sym typeface="Aileron"/>
              </a:rPr>
              <a:t>. </a:t>
            </a:r>
          </a:p>
          <a:p>
            <a:pPr algn="just">
              <a:lnSpc>
                <a:spcPts val="2470"/>
              </a:lnSpc>
            </a:pPr>
            <a:r>
              <a:rPr lang="en-US" sz="3529" spc="-172">
                <a:solidFill>
                  <a:srgbClr val="FFFFFF"/>
                </a:solidFill>
                <a:latin typeface="Aileron"/>
                <a:ea typeface="Aileron"/>
                <a:cs typeface="Aileron"/>
                <a:sym typeface="Aileron"/>
              </a:rPr>
              <a:t>Sér vel í myrkri. Hann er fljótur og hleypur hratt.</a:t>
            </a:r>
          </a:p>
          <a:p>
            <a:pPr algn="just" marL="0" indent="0" lvl="0">
              <a:lnSpc>
                <a:spcPts val="2857"/>
              </a:lnSpc>
            </a:pPr>
          </a:p>
        </p:txBody>
      </p:sp>
      <p:sp>
        <p:nvSpPr>
          <p:cNvPr name="Freeform 19" id="19"/>
          <p:cNvSpPr/>
          <p:nvPr/>
        </p:nvSpPr>
        <p:spPr>
          <a:xfrm flipH="false" flipV="false" rot="0">
            <a:off x="1028700" y="2101951"/>
            <a:ext cx="1282721" cy="1175828"/>
          </a:xfrm>
          <a:custGeom>
            <a:avLst/>
            <a:gdLst/>
            <a:ahLst/>
            <a:cxnLst/>
            <a:rect r="r" b="b" t="t" l="l"/>
            <a:pathLst>
              <a:path h="1175828" w="1282721">
                <a:moveTo>
                  <a:pt x="0" y="0"/>
                </a:moveTo>
                <a:lnTo>
                  <a:pt x="1282721" y="0"/>
                </a:lnTo>
                <a:lnTo>
                  <a:pt x="1282721" y="1175828"/>
                </a:lnTo>
                <a:lnTo>
                  <a:pt x="0" y="1175828"/>
                </a:lnTo>
                <a:lnTo>
                  <a:pt x="0" y="0"/>
                </a:lnTo>
                <a:close/>
              </a:path>
            </a:pathLst>
          </a:custGeom>
          <a:blipFill>
            <a:blip r:embed="rId10"/>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8201B"/>
        </a:solidFill>
      </p:bgPr>
    </p:bg>
    <p:spTree>
      <p:nvGrpSpPr>
        <p:cNvPr id="1" name=""/>
        <p:cNvGrpSpPr/>
        <p:nvPr/>
      </p:nvGrpSpPr>
      <p:grpSpPr>
        <a:xfrm>
          <a:off x="0" y="0"/>
          <a:ext cx="0" cy="0"/>
          <a:chOff x="0" y="0"/>
          <a:chExt cx="0" cy="0"/>
        </a:xfrm>
      </p:grpSpPr>
      <p:grpSp>
        <p:nvGrpSpPr>
          <p:cNvPr name="Group 2" id="2"/>
          <p:cNvGrpSpPr/>
          <p:nvPr/>
        </p:nvGrpSpPr>
        <p:grpSpPr>
          <a:xfrm rot="0">
            <a:off x="-699180" y="498352"/>
            <a:ext cx="19686360" cy="730430"/>
            <a:chOff x="0" y="0"/>
            <a:chExt cx="10953185" cy="406400"/>
          </a:xfrm>
        </p:grpSpPr>
        <p:sp>
          <p:nvSpPr>
            <p:cNvPr name="Freeform 3" id="3"/>
            <p:cNvSpPr/>
            <p:nvPr/>
          </p:nvSpPr>
          <p:spPr>
            <a:xfrm flipH="false" flipV="false" rot="0">
              <a:off x="0" y="0"/>
              <a:ext cx="10953185" cy="406400"/>
            </a:xfrm>
            <a:custGeom>
              <a:avLst/>
              <a:gdLst/>
              <a:ahLst/>
              <a:cxnLst/>
              <a:rect r="r" b="b" t="t" l="l"/>
              <a:pathLst>
                <a:path h="406400" w="10953185">
                  <a:moveTo>
                    <a:pt x="10749985" y="0"/>
                  </a:moveTo>
                  <a:cubicBezTo>
                    <a:pt x="10862209" y="0"/>
                    <a:pt x="10953185" y="90976"/>
                    <a:pt x="10953185" y="203200"/>
                  </a:cubicBezTo>
                  <a:cubicBezTo>
                    <a:pt x="10953185" y="315424"/>
                    <a:pt x="10862209" y="406400"/>
                    <a:pt x="10749985" y="406400"/>
                  </a:cubicBezTo>
                  <a:lnTo>
                    <a:pt x="203200" y="406400"/>
                  </a:lnTo>
                  <a:cubicBezTo>
                    <a:pt x="90976" y="406400"/>
                    <a:pt x="0" y="315424"/>
                    <a:pt x="0" y="203200"/>
                  </a:cubicBezTo>
                  <a:cubicBezTo>
                    <a:pt x="0" y="90976"/>
                    <a:pt x="90976" y="0"/>
                    <a:pt x="203200" y="0"/>
                  </a:cubicBezTo>
                  <a:close/>
                </a:path>
              </a:pathLst>
            </a:custGeom>
            <a:ln w="38100" cap="sq">
              <a:solidFill>
                <a:srgbClr val="FFFFFF">
                  <a:alpha val="69804"/>
                </a:srgbClr>
              </a:solidFill>
              <a:prstDash val="solid"/>
              <a:miter/>
            </a:ln>
          </p:spPr>
        </p:sp>
        <p:sp>
          <p:nvSpPr>
            <p:cNvPr name="TextBox 4" id="4"/>
            <p:cNvSpPr txBox="true"/>
            <p:nvPr/>
          </p:nvSpPr>
          <p:spPr>
            <a:xfrm>
              <a:off x="0" y="-47625"/>
              <a:ext cx="10953185" cy="454025"/>
            </a:xfrm>
            <a:prstGeom prst="rect">
              <a:avLst/>
            </a:prstGeom>
          </p:spPr>
          <p:txBody>
            <a:bodyPr anchor="ctr" rtlCol="false" tIns="50800" lIns="50800" bIns="50800" rIns="50800"/>
            <a:lstStyle/>
            <a:p>
              <a:pPr algn="ctr" marL="0" indent="0" lvl="0">
                <a:lnSpc>
                  <a:spcPts val="2939"/>
                </a:lnSpc>
              </a:pPr>
            </a:p>
          </p:txBody>
        </p:sp>
      </p:grpSp>
      <p:grpSp>
        <p:nvGrpSpPr>
          <p:cNvPr name="Group 5" id="5"/>
          <p:cNvGrpSpPr/>
          <p:nvPr/>
        </p:nvGrpSpPr>
        <p:grpSpPr>
          <a:xfrm rot="0">
            <a:off x="-699180" y="9921785"/>
            <a:ext cx="19686360" cy="730430"/>
            <a:chOff x="0" y="0"/>
            <a:chExt cx="10953185" cy="406400"/>
          </a:xfrm>
        </p:grpSpPr>
        <p:sp>
          <p:nvSpPr>
            <p:cNvPr name="Freeform 6" id="6"/>
            <p:cNvSpPr/>
            <p:nvPr/>
          </p:nvSpPr>
          <p:spPr>
            <a:xfrm flipH="false" flipV="false" rot="0">
              <a:off x="0" y="0"/>
              <a:ext cx="10953185" cy="406400"/>
            </a:xfrm>
            <a:custGeom>
              <a:avLst/>
              <a:gdLst/>
              <a:ahLst/>
              <a:cxnLst/>
              <a:rect r="r" b="b" t="t" l="l"/>
              <a:pathLst>
                <a:path h="406400" w="10953185">
                  <a:moveTo>
                    <a:pt x="10749985" y="0"/>
                  </a:moveTo>
                  <a:cubicBezTo>
                    <a:pt x="10862209" y="0"/>
                    <a:pt x="10953185" y="90976"/>
                    <a:pt x="10953185" y="203200"/>
                  </a:cubicBezTo>
                  <a:cubicBezTo>
                    <a:pt x="10953185" y="315424"/>
                    <a:pt x="10862209" y="406400"/>
                    <a:pt x="10749985" y="406400"/>
                  </a:cubicBezTo>
                  <a:lnTo>
                    <a:pt x="203200" y="406400"/>
                  </a:lnTo>
                  <a:cubicBezTo>
                    <a:pt x="90976" y="406400"/>
                    <a:pt x="0" y="315424"/>
                    <a:pt x="0" y="203200"/>
                  </a:cubicBezTo>
                  <a:cubicBezTo>
                    <a:pt x="0" y="90976"/>
                    <a:pt x="90976" y="0"/>
                    <a:pt x="203200" y="0"/>
                  </a:cubicBezTo>
                  <a:close/>
                </a:path>
              </a:pathLst>
            </a:custGeom>
            <a:ln w="38100" cap="sq">
              <a:solidFill>
                <a:srgbClr val="FFFFFF">
                  <a:alpha val="69804"/>
                </a:srgbClr>
              </a:solidFill>
              <a:prstDash val="solid"/>
              <a:miter/>
            </a:ln>
          </p:spPr>
        </p:sp>
        <p:sp>
          <p:nvSpPr>
            <p:cNvPr name="TextBox 7" id="7"/>
            <p:cNvSpPr txBox="true"/>
            <p:nvPr/>
          </p:nvSpPr>
          <p:spPr>
            <a:xfrm>
              <a:off x="0" y="-47625"/>
              <a:ext cx="10953185" cy="454025"/>
            </a:xfrm>
            <a:prstGeom prst="rect">
              <a:avLst/>
            </a:prstGeom>
          </p:spPr>
          <p:txBody>
            <a:bodyPr anchor="ctr" rtlCol="false" tIns="50800" lIns="50800" bIns="50800" rIns="50800"/>
            <a:lstStyle/>
            <a:p>
              <a:pPr algn="ctr" marL="0" indent="0" lvl="0">
                <a:lnSpc>
                  <a:spcPts val="2939"/>
                </a:lnSpc>
              </a:pPr>
            </a:p>
          </p:txBody>
        </p:sp>
      </p:grpSp>
      <p:sp>
        <p:nvSpPr>
          <p:cNvPr name="Freeform 8" id="8"/>
          <p:cNvSpPr/>
          <p:nvPr/>
        </p:nvSpPr>
        <p:spPr>
          <a:xfrm flipH="false" flipV="false" rot="0">
            <a:off x="16950058" y="8949058"/>
            <a:ext cx="618483" cy="618483"/>
          </a:xfrm>
          <a:custGeom>
            <a:avLst/>
            <a:gdLst/>
            <a:ahLst/>
            <a:cxnLst/>
            <a:rect r="r" b="b" t="t" l="l"/>
            <a:pathLst>
              <a:path h="618483" w="618483">
                <a:moveTo>
                  <a:pt x="0" y="0"/>
                </a:moveTo>
                <a:lnTo>
                  <a:pt x="618484" y="0"/>
                </a:lnTo>
                <a:lnTo>
                  <a:pt x="618484" y="618484"/>
                </a:lnTo>
                <a:lnTo>
                  <a:pt x="0" y="6184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699180" y="1532001"/>
            <a:ext cx="8336991" cy="8035540"/>
            <a:chOff x="0" y="0"/>
            <a:chExt cx="1291618" cy="1244915"/>
          </a:xfrm>
        </p:grpSpPr>
        <p:sp>
          <p:nvSpPr>
            <p:cNvPr name="Freeform 10" id="10"/>
            <p:cNvSpPr/>
            <p:nvPr/>
          </p:nvSpPr>
          <p:spPr>
            <a:xfrm flipH="false" flipV="false" rot="0">
              <a:off x="0" y="0"/>
              <a:ext cx="1291618" cy="1244915"/>
            </a:xfrm>
            <a:custGeom>
              <a:avLst/>
              <a:gdLst/>
              <a:ahLst/>
              <a:cxnLst/>
              <a:rect r="r" b="b" t="t" l="l"/>
              <a:pathLst>
                <a:path h="1244915" w="1291618">
                  <a:moveTo>
                    <a:pt x="36216" y="0"/>
                  </a:moveTo>
                  <a:lnTo>
                    <a:pt x="1255402" y="0"/>
                  </a:lnTo>
                  <a:cubicBezTo>
                    <a:pt x="1265007" y="0"/>
                    <a:pt x="1274219" y="3816"/>
                    <a:pt x="1281011" y="10608"/>
                  </a:cubicBezTo>
                  <a:cubicBezTo>
                    <a:pt x="1287802" y="17399"/>
                    <a:pt x="1291618" y="26611"/>
                    <a:pt x="1291618" y="36216"/>
                  </a:cubicBezTo>
                  <a:lnTo>
                    <a:pt x="1291618" y="1208699"/>
                  </a:lnTo>
                  <a:cubicBezTo>
                    <a:pt x="1291618" y="1218304"/>
                    <a:pt x="1287802" y="1227516"/>
                    <a:pt x="1281011" y="1234308"/>
                  </a:cubicBezTo>
                  <a:cubicBezTo>
                    <a:pt x="1274219" y="1241100"/>
                    <a:pt x="1265007" y="1244915"/>
                    <a:pt x="1255402" y="1244915"/>
                  </a:cubicBezTo>
                  <a:lnTo>
                    <a:pt x="36216" y="1244915"/>
                  </a:lnTo>
                  <a:cubicBezTo>
                    <a:pt x="26611" y="1244915"/>
                    <a:pt x="17399" y="1241100"/>
                    <a:pt x="10608" y="1234308"/>
                  </a:cubicBezTo>
                  <a:cubicBezTo>
                    <a:pt x="3816" y="1227516"/>
                    <a:pt x="0" y="1218304"/>
                    <a:pt x="0" y="1208699"/>
                  </a:cubicBezTo>
                  <a:lnTo>
                    <a:pt x="0" y="36216"/>
                  </a:lnTo>
                  <a:cubicBezTo>
                    <a:pt x="0" y="26611"/>
                    <a:pt x="3816" y="17399"/>
                    <a:pt x="10608" y="10608"/>
                  </a:cubicBezTo>
                  <a:cubicBezTo>
                    <a:pt x="17399" y="3816"/>
                    <a:pt x="26611" y="0"/>
                    <a:pt x="36216" y="0"/>
                  </a:cubicBezTo>
                  <a:close/>
                </a:path>
              </a:pathLst>
            </a:custGeom>
            <a:blipFill>
              <a:blip r:embed="rId4"/>
              <a:stretch>
                <a:fillRect l="0" t="-1875" r="0" b="-1875"/>
              </a:stretch>
            </a:blipFill>
          </p:spPr>
        </p:sp>
      </p:grpSp>
      <p:grpSp>
        <p:nvGrpSpPr>
          <p:cNvPr name="Group 11" id="11"/>
          <p:cNvGrpSpPr/>
          <p:nvPr/>
        </p:nvGrpSpPr>
        <p:grpSpPr>
          <a:xfrm rot="0">
            <a:off x="4507602" y="6600492"/>
            <a:ext cx="11945533" cy="2657808"/>
            <a:chOff x="0" y="0"/>
            <a:chExt cx="2457929" cy="546874"/>
          </a:xfrm>
        </p:grpSpPr>
        <p:sp>
          <p:nvSpPr>
            <p:cNvPr name="Freeform 12" id="12"/>
            <p:cNvSpPr/>
            <p:nvPr/>
          </p:nvSpPr>
          <p:spPr>
            <a:xfrm flipH="false" flipV="false" rot="0">
              <a:off x="0" y="0"/>
              <a:ext cx="2457929" cy="546874"/>
            </a:xfrm>
            <a:custGeom>
              <a:avLst/>
              <a:gdLst/>
              <a:ahLst/>
              <a:cxnLst/>
              <a:rect r="r" b="b" t="t" l="l"/>
              <a:pathLst>
                <a:path h="546874" w="2457929">
                  <a:moveTo>
                    <a:pt x="12658" y="0"/>
                  </a:moveTo>
                  <a:lnTo>
                    <a:pt x="2445271" y="0"/>
                  </a:lnTo>
                  <a:cubicBezTo>
                    <a:pt x="2452261" y="0"/>
                    <a:pt x="2457929" y="5667"/>
                    <a:pt x="2457929" y="12658"/>
                  </a:cubicBezTo>
                  <a:lnTo>
                    <a:pt x="2457929" y="534216"/>
                  </a:lnTo>
                  <a:cubicBezTo>
                    <a:pt x="2457929" y="541207"/>
                    <a:pt x="2452261" y="546874"/>
                    <a:pt x="2445271" y="546874"/>
                  </a:cubicBezTo>
                  <a:lnTo>
                    <a:pt x="12658" y="546874"/>
                  </a:lnTo>
                  <a:cubicBezTo>
                    <a:pt x="5667" y="546874"/>
                    <a:pt x="0" y="541207"/>
                    <a:pt x="0" y="534216"/>
                  </a:cubicBezTo>
                  <a:lnTo>
                    <a:pt x="0" y="12658"/>
                  </a:lnTo>
                  <a:cubicBezTo>
                    <a:pt x="0" y="5667"/>
                    <a:pt x="5667" y="0"/>
                    <a:pt x="12658" y="0"/>
                  </a:cubicBezTo>
                  <a:close/>
                </a:path>
              </a:pathLst>
            </a:custGeom>
            <a:solidFill>
              <a:srgbClr val="363924"/>
            </a:solidFill>
          </p:spPr>
        </p:sp>
        <p:sp>
          <p:nvSpPr>
            <p:cNvPr name="TextBox 13" id="13"/>
            <p:cNvSpPr txBox="true"/>
            <p:nvPr/>
          </p:nvSpPr>
          <p:spPr>
            <a:xfrm>
              <a:off x="0" y="-47625"/>
              <a:ext cx="2457929" cy="594499"/>
            </a:xfrm>
            <a:prstGeom prst="rect">
              <a:avLst/>
            </a:prstGeom>
          </p:spPr>
          <p:txBody>
            <a:bodyPr anchor="ctr" rtlCol="false" tIns="50800" lIns="50800" bIns="50800" rIns="50800"/>
            <a:lstStyle/>
            <a:p>
              <a:pPr algn="ctr" marL="0" indent="0" lvl="0">
                <a:lnSpc>
                  <a:spcPts val="2939"/>
                </a:lnSpc>
              </a:pPr>
            </a:p>
          </p:txBody>
        </p:sp>
      </p:grpSp>
      <p:sp>
        <p:nvSpPr>
          <p:cNvPr name="TextBox 14" id="14"/>
          <p:cNvSpPr txBox="true"/>
          <p:nvPr/>
        </p:nvSpPr>
        <p:spPr>
          <a:xfrm rot="0">
            <a:off x="8041427" y="3801296"/>
            <a:ext cx="9856380" cy="1153834"/>
          </a:xfrm>
          <a:prstGeom prst="rect">
            <a:avLst/>
          </a:prstGeom>
        </p:spPr>
        <p:txBody>
          <a:bodyPr anchor="t" rtlCol="false" tIns="0" lIns="0" bIns="0" rIns="0">
            <a:spAutoFit/>
          </a:bodyPr>
          <a:lstStyle/>
          <a:p>
            <a:pPr algn="just" marL="0" indent="0" lvl="0">
              <a:lnSpc>
                <a:spcPts val="3077"/>
              </a:lnSpc>
            </a:pPr>
            <a:r>
              <a:rPr lang="en-US" sz="2198">
                <a:solidFill>
                  <a:srgbClr val="FFFFFF"/>
                </a:solidFill>
                <a:latin typeface="Aileron"/>
                <a:ea typeface="Aileron"/>
                <a:cs typeface="Aileron"/>
                <a:sym typeface="Aileron"/>
              </a:rPr>
              <a:t>Minkurinn kemur upprunalega frá Norður-Ameríku.</a:t>
            </a:r>
          </a:p>
          <a:p>
            <a:pPr algn="just" marL="0" indent="0" lvl="0">
              <a:lnSpc>
                <a:spcPts val="3077"/>
              </a:lnSpc>
            </a:pPr>
            <a:r>
              <a:rPr lang="en-US" sz="2198">
                <a:solidFill>
                  <a:srgbClr val="FFFFFF"/>
                </a:solidFill>
                <a:latin typeface="Aileron"/>
                <a:ea typeface="Aileron"/>
                <a:cs typeface="Aileron"/>
                <a:sym typeface="Aileron"/>
              </a:rPr>
              <a:t>Hann var fluttur til Íslands á 20. öld vegna loðdýraræktar. </a:t>
            </a:r>
          </a:p>
          <a:p>
            <a:pPr algn="just" marL="0" indent="0" lvl="0">
              <a:lnSpc>
                <a:spcPts val="3077"/>
              </a:lnSpc>
            </a:pPr>
            <a:r>
              <a:rPr lang="en-US" sz="2198">
                <a:solidFill>
                  <a:srgbClr val="FFFFFF"/>
                </a:solidFill>
                <a:latin typeface="Aileron"/>
                <a:ea typeface="Aileron"/>
                <a:cs typeface="Aileron"/>
                <a:sym typeface="Aileron"/>
              </a:rPr>
              <a:t>Fyrstu minkarnir sluppu úr búum um 1930 og hafa síðan breiðst út um allt land.</a:t>
            </a:r>
          </a:p>
        </p:txBody>
      </p:sp>
      <p:sp>
        <p:nvSpPr>
          <p:cNvPr name="TextBox 15" id="15"/>
          <p:cNvSpPr txBox="true"/>
          <p:nvPr/>
        </p:nvSpPr>
        <p:spPr>
          <a:xfrm rot="0">
            <a:off x="14348543" y="674655"/>
            <a:ext cx="2746110" cy="306737"/>
          </a:xfrm>
          <a:prstGeom prst="rect">
            <a:avLst/>
          </a:prstGeom>
        </p:spPr>
        <p:txBody>
          <a:bodyPr anchor="t" rtlCol="false" tIns="0" lIns="0" bIns="0" rIns="0">
            <a:spAutoFit/>
          </a:bodyPr>
          <a:lstStyle/>
          <a:p>
            <a:pPr algn="r" marL="0" indent="0" lvl="0">
              <a:lnSpc>
                <a:spcPts val="2518"/>
              </a:lnSpc>
            </a:pPr>
            <a:r>
              <a:rPr lang="en-US" b="true" sz="1798">
                <a:solidFill>
                  <a:srgbClr val="FFFFFF"/>
                </a:solidFill>
                <a:latin typeface="Aileron Bold"/>
                <a:ea typeface="Aileron Bold"/>
                <a:cs typeface="Aileron Bold"/>
                <a:sym typeface="Aileron Bold"/>
              </a:rPr>
              <a:t>@MINKURINNAISLANDI</a:t>
            </a:r>
          </a:p>
        </p:txBody>
      </p:sp>
      <p:sp>
        <p:nvSpPr>
          <p:cNvPr name="TextBox 16" id="16"/>
          <p:cNvSpPr txBox="true"/>
          <p:nvPr/>
        </p:nvSpPr>
        <p:spPr>
          <a:xfrm rot="0">
            <a:off x="8041427" y="2572697"/>
            <a:ext cx="9217873" cy="1122411"/>
          </a:xfrm>
          <a:prstGeom prst="rect">
            <a:avLst/>
          </a:prstGeom>
        </p:spPr>
        <p:txBody>
          <a:bodyPr anchor="t" rtlCol="false" tIns="0" lIns="0" bIns="0" rIns="0">
            <a:spAutoFit/>
          </a:bodyPr>
          <a:lstStyle/>
          <a:p>
            <a:pPr algn="l" marL="0" indent="0" lvl="0">
              <a:lnSpc>
                <a:spcPts val="8496"/>
              </a:lnSpc>
            </a:pPr>
            <a:r>
              <a:rPr lang="en-US" sz="8496" spc="-424">
                <a:solidFill>
                  <a:srgbClr val="FFF27D"/>
                </a:solidFill>
                <a:latin typeface="League Spartan"/>
                <a:ea typeface="League Spartan"/>
                <a:cs typeface="League Spartan"/>
                <a:sym typeface="League Spartan"/>
              </a:rPr>
              <a:t>          U</a:t>
            </a:r>
            <a:r>
              <a:rPr lang="en-US" b="true" sz="8496" spc="-424">
                <a:solidFill>
                  <a:srgbClr val="FFF27D"/>
                </a:solidFill>
                <a:latin typeface="League Spartan"/>
                <a:ea typeface="League Spartan"/>
                <a:cs typeface="League Spartan"/>
                <a:sym typeface="League Spartan"/>
              </a:rPr>
              <a:t>ppruni</a:t>
            </a:r>
          </a:p>
        </p:txBody>
      </p:sp>
      <p:sp>
        <p:nvSpPr>
          <p:cNvPr name="TextBox 17" id="17"/>
          <p:cNvSpPr txBox="true"/>
          <p:nvPr/>
        </p:nvSpPr>
        <p:spPr>
          <a:xfrm rot="0">
            <a:off x="1028700" y="691165"/>
            <a:ext cx="4578921" cy="306737"/>
          </a:xfrm>
          <a:prstGeom prst="rect">
            <a:avLst/>
          </a:prstGeom>
        </p:spPr>
        <p:txBody>
          <a:bodyPr anchor="t" rtlCol="false" tIns="0" lIns="0" bIns="0" rIns="0">
            <a:spAutoFit/>
          </a:bodyPr>
          <a:lstStyle/>
          <a:p>
            <a:pPr algn="l" marL="0" indent="0" lvl="0">
              <a:lnSpc>
                <a:spcPts val="2518"/>
              </a:lnSpc>
            </a:pPr>
            <a:r>
              <a:rPr lang="en-US" b="true" sz="1798">
                <a:solidFill>
                  <a:srgbClr val="FFFFFF"/>
                </a:solidFill>
                <a:latin typeface="Aileron Bold"/>
                <a:ea typeface="Aileron Bold"/>
                <a:cs typeface="Aileron Bold"/>
                <a:sym typeface="Aileron Bold"/>
              </a:rPr>
              <a:t>VILLT DÝR Á ÍSLANDI MINKURINN</a:t>
            </a:r>
          </a:p>
        </p:txBody>
      </p:sp>
      <p:sp>
        <p:nvSpPr>
          <p:cNvPr name="TextBox 18" id="18"/>
          <p:cNvSpPr txBox="true"/>
          <p:nvPr/>
        </p:nvSpPr>
        <p:spPr>
          <a:xfrm rot="0">
            <a:off x="5070531" y="6942923"/>
            <a:ext cx="10819675" cy="1544359"/>
          </a:xfrm>
          <a:prstGeom prst="rect">
            <a:avLst/>
          </a:prstGeom>
        </p:spPr>
        <p:txBody>
          <a:bodyPr anchor="t" rtlCol="false" tIns="0" lIns="0" bIns="0" rIns="0">
            <a:spAutoFit/>
          </a:bodyPr>
          <a:lstStyle/>
          <a:p>
            <a:pPr algn="just" marL="0" indent="0" lvl="0">
              <a:lnSpc>
                <a:spcPts val="3077"/>
              </a:lnSpc>
            </a:pPr>
            <a:r>
              <a:rPr lang="en-US" sz="2198">
                <a:solidFill>
                  <a:srgbClr val="FFFFFF"/>
                </a:solidFill>
                <a:latin typeface="Aileron"/>
                <a:ea typeface="Aileron"/>
                <a:cs typeface="Aileron"/>
                <a:sym typeface="Aileron"/>
              </a:rPr>
              <a:t>Minkurinn er framandi tegund á Íslandi og hefur engan náttúrulegan óvin hér á landi. Hann aðlagaðist hratt íslensku umhverfi og finnst nú við ár, vötn og strandsvæði um land allt. Innflutningur hans hefur haft mikil áhrif á íslenskt vistkerfi, sérstaklega á fuglalíf.</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8201B"/>
        </a:solidFill>
      </p:bgPr>
    </p:bg>
    <p:spTree>
      <p:nvGrpSpPr>
        <p:cNvPr id="1" name=""/>
        <p:cNvGrpSpPr/>
        <p:nvPr/>
      </p:nvGrpSpPr>
      <p:grpSpPr>
        <a:xfrm>
          <a:off x="0" y="0"/>
          <a:ext cx="0" cy="0"/>
          <a:chOff x="0" y="0"/>
          <a:chExt cx="0" cy="0"/>
        </a:xfrm>
      </p:grpSpPr>
      <p:grpSp>
        <p:nvGrpSpPr>
          <p:cNvPr name="Group 2" id="2"/>
          <p:cNvGrpSpPr/>
          <p:nvPr/>
        </p:nvGrpSpPr>
        <p:grpSpPr>
          <a:xfrm rot="0">
            <a:off x="-699180" y="498352"/>
            <a:ext cx="19686360" cy="730430"/>
            <a:chOff x="0" y="0"/>
            <a:chExt cx="10953185" cy="406400"/>
          </a:xfrm>
        </p:grpSpPr>
        <p:sp>
          <p:nvSpPr>
            <p:cNvPr name="Freeform 3" id="3"/>
            <p:cNvSpPr/>
            <p:nvPr/>
          </p:nvSpPr>
          <p:spPr>
            <a:xfrm flipH="false" flipV="false" rot="0">
              <a:off x="0" y="0"/>
              <a:ext cx="10953185" cy="406400"/>
            </a:xfrm>
            <a:custGeom>
              <a:avLst/>
              <a:gdLst/>
              <a:ahLst/>
              <a:cxnLst/>
              <a:rect r="r" b="b" t="t" l="l"/>
              <a:pathLst>
                <a:path h="406400" w="10953185">
                  <a:moveTo>
                    <a:pt x="10749985" y="0"/>
                  </a:moveTo>
                  <a:cubicBezTo>
                    <a:pt x="10862209" y="0"/>
                    <a:pt x="10953185" y="90976"/>
                    <a:pt x="10953185" y="203200"/>
                  </a:cubicBezTo>
                  <a:cubicBezTo>
                    <a:pt x="10953185" y="315424"/>
                    <a:pt x="10862209" y="406400"/>
                    <a:pt x="10749985" y="406400"/>
                  </a:cubicBezTo>
                  <a:lnTo>
                    <a:pt x="203200" y="406400"/>
                  </a:lnTo>
                  <a:cubicBezTo>
                    <a:pt x="90976" y="406400"/>
                    <a:pt x="0" y="315424"/>
                    <a:pt x="0" y="203200"/>
                  </a:cubicBezTo>
                  <a:cubicBezTo>
                    <a:pt x="0" y="90976"/>
                    <a:pt x="90976" y="0"/>
                    <a:pt x="203200" y="0"/>
                  </a:cubicBezTo>
                  <a:close/>
                </a:path>
              </a:pathLst>
            </a:custGeom>
            <a:ln w="38100" cap="sq">
              <a:solidFill>
                <a:srgbClr val="FFFFFF">
                  <a:alpha val="69804"/>
                </a:srgbClr>
              </a:solidFill>
              <a:prstDash val="solid"/>
              <a:miter/>
            </a:ln>
          </p:spPr>
        </p:sp>
        <p:sp>
          <p:nvSpPr>
            <p:cNvPr name="TextBox 4" id="4"/>
            <p:cNvSpPr txBox="true"/>
            <p:nvPr/>
          </p:nvSpPr>
          <p:spPr>
            <a:xfrm>
              <a:off x="0" y="-47625"/>
              <a:ext cx="10953185" cy="454025"/>
            </a:xfrm>
            <a:prstGeom prst="rect">
              <a:avLst/>
            </a:prstGeom>
          </p:spPr>
          <p:txBody>
            <a:bodyPr anchor="ctr" rtlCol="false" tIns="50800" lIns="50800" bIns="50800" rIns="50800"/>
            <a:lstStyle/>
            <a:p>
              <a:pPr algn="ctr" marL="0" indent="0" lvl="0">
                <a:lnSpc>
                  <a:spcPts val="2939"/>
                </a:lnSpc>
              </a:pPr>
            </a:p>
          </p:txBody>
        </p:sp>
      </p:grpSp>
      <p:grpSp>
        <p:nvGrpSpPr>
          <p:cNvPr name="Group 5" id="5"/>
          <p:cNvGrpSpPr/>
          <p:nvPr/>
        </p:nvGrpSpPr>
        <p:grpSpPr>
          <a:xfrm rot="0">
            <a:off x="-699180" y="9921785"/>
            <a:ext cx="19686360" cy="730430"/>
            <a:chOff x="0" y="0"/>
            <a:chExt cx="10953185" cy="406400"/>
          </a:xfrm>
        </p:grpSpPr>
        <p:sp>
          <p:nvSpPr>
            <p:cNvPr name="Freeform 6" id="6"/>
            <p:cNvSpPr/>
            <p:nvPr/>
          </p:nvSpPr>
          <p:spPr>
            <a:xfrm flipH="false" flipV="false" rot="0">
              <a:off x="0" y="0"/>
              <a:ext cx="10953185" cy="406400"/>
            </a:xfrm>
            <a:custGeom>
              <a:avLst/>
              <a:gdLst/>
              <a:ahLst/>
              <a:cxnLst/>
              <a:rect r="r" b="b" t="t" l="l"/>
              <a:pathLst>
                <a:path h="406400" w="10953185">
                  <a:moveTo>
                    <a:pt x="10749985" y="0"/>
                  </a:moveTo>
                  <a:cubicBezTo>
                    <a:pt x="10862209" y="0"/>
                    <a:pt x="10953185" y="90976"/>
                    <a:pt x="10953185" y="203200"/>
                  </a:cubicBezTo>
                  <a:cubicBezTo>
                    <a:pt x="10953185" y="315424"/>
                    <a:pt x="10862209" y="406400"/>
                    <a:pt x="10749985" y="406400"/>
                  </a:cubicBezTo>
                  <a:lnTo>
                    <a:pt x="203200" y="406400"/>
                  </a:lnTo>
                  <a:cubicBezTo>
                    <a:pt x="90976" y="406400"/>
                    <a:pt x="0" y="315424"/>
                    <a:pt x="0" y="203200"/>
                  </a:cubicBezTo>
                  <a:cubicBezTo>
                    <a:pt x="0" y="90976"/>
                    <a:pt x="90976" y="0"/>
                    <a:pt x="203200" y="0"/>
                  </a:cubicBezTo>
                  <a:close/>
                </a:path>
              </a:pathLst>
            </a:custGeom>
            <a:ln w="38100" cap="sq">
              <a:solidFill>
                <a:srgbClr val="FFFFFF">
                  <a:alpha val="69804"/>
                </a:srgbClr>
              </a:solidFill>
              <a:prstDash val="solid"/>
              <a:miter/>
            </a:ln>
          </p:spPr>
        </p:sp>
        <p:sp>
          <p:nvSpPr>
            <p:cNvPr name="TextBox 7" id="7"/>
            <p:cNvSpPr txBox="true"/>
            <p:nvPr/>
          </p:nvSpPr>
          <p:spPr>
            <a:xfrm>
              <a:off x="0" y="-47625"/>
              <a:ext cx="10953185" cy="454025"/>
            </a:xfrm>
            <a:prstGeom prst="rect">
              <a:avLst/>
            </a:prstGeom>
          </p:spPr>
          <p:txBody>
            <a:bodyPr anchor="ctr" rtlCol="false" tIns="50800" lIns="50800" bIns="50800" rIns="50800"/>
            <a:lstStyle/>
            <a:p>
              <a:pPr algn="ctr" marL="0" indent="0" lvl="0">
                <a:lnSpc>
                  <a:spcPts val="2939"/>
                </a:lnSpc>
              </a:pPr>
            </a:p>
          </p:txBody>
        </p:sp>
      </p:grpSp>
      <p:grpSp>
        <p:nvGrpSpPr>
          <p:cNvPr name="Group 8" id="8"/>
          <p:cNvGrpSpPr/>
          <p:nvPr/>
        </p:nvGrpSpPr>
        <p:grpSpPr>
          <a:xfrm rot="0">
            <a:off x="12129112" y="1579255"/>
            <a:ext cx="6530612" cy="8123387"/>
            <a:chOff x="0" y="0"/>
            <a:chExt cx="1011763" cy="1258525"/>
          </a:xfrm>
        </p:grpSpPr>
        <p:sp>
          <p:nvSpPr>
            <p:cNvPr name="Freeform 9" id="9"/>
            <p:cNvSpPr/>
            <p:nvPr/>
          </p:nvSpPr>
          <p:spPr>
            <a:xfrm flipH="false" flipV="false" rot="0">
              <a:off x="0" y="0"/>
              <a:ext cx="1011763" cy="1258525"/>
            </a:xfrm>
            <a:custGeom>
              <a:avLst/>
              <a:gdLst/>
              <a:ahLst/>
              <a:cxnLst/>
              <a:rect r="r" b="b" t="t" l="l"/>
              <a:pathLst>
                <a:path h="1258525" w="1011763">
                  <a:moveTo>
                    <a:pt x="46234" y="0"/>
                  </a:moveTo>
                  <a:lnTo>
                    <a:pt x="965529" y="0"/>
                  </a:lnTo>
                  <a:cubicBezTo>
                    <a:pt x="977791" y="0"/>
                    <a:pt x="989551" y="4871"/>
                    <a:pt x="998221" y="13542"/>
                  </a:cubicBezTo>
                  <a:cubicBezTo>
                    <a:pt x="1006892" y="22212"/>
                    <a:pt x="1011763" y="33972"/>
                    <a:pt x="1011763" y="46234"/>
                  </a:cubicBezTo>
                  <a:lnTo>
                    <a:pt x="1011763" y="1212292"/>
                  </a:lnTo>
                  <a:cubicBezTo>
                    <a:pt x="1011763" y="1237826"/>
                    <a:pt x="991063" y="1258525"/>
                    <a:pt x="965529" y="1258525"/>
                  </a:cubicBezTo>
                  <a:lnTo>
                    <a:pt x="46234" y="1258525"/>
                  </a:lnTo>
                  <a:cubicBezTo>
                    <a:pt x="33972" y="1258525"/>
                    <a:pt x="22212" y="1253654"/>
                    <a:pt x="13542" y="1244984"/>
                  </a:cubicBezTo>
                  <a:cubicBezTo>
                    <a:pt x="4871" y="1236313"/>
                    <a:pt x="0" y="1224553"/>
                    <a:pt x="0" y="1212292"/>
                  </a:cubicBezTo>
                  <a:lnTo>
                    <a:pt x="0" y="46234"/>
                  </a:lnTo>
                  <a:cubicBezTo>
                    <a:pt x="0" y="20700"/>
                    <a:pt x="20700" y="0"/>
                    <a:pt x="46234" y="0"/>
                  </a:cubicBezTo>
                  <a:close/>
                </a:path>
              </a:pathLst>
            </a:custGeom>
            <a:blipFill>
              <a:blip r:embed="rId2"/>
              <a:stretch>
                <a:fillRect l="-299" t="0" r="-299" b="0"/>
              </a:stretch>
            </a:blipFill>
          </p:spPr>
        </p:sp>
      </p:grpSp>
      <p:sp>
        <p:nvSpPr>
          <p:cNvPr name="Freeform 10" id="10"/>
          <p:cNvSpPr/>
          <p:nvPr/>
        </p:nvSpPr>
        <p:spPr>
          <a:xfrm flipH="false" flipV="false" rot="0">
            <a:off x="16950058" y="8949058"/>
            <a:ext cx="618483" cy="618483"/>
          </a:xfrm>
          <a:custGeom>
            <a:avLst/>
            <a:gdLst/>
            <a:ahLst/>
            <a:cxnLst/>
            <a:rect r="r" b="b" t="t" l="l"/>
            <a:pathLst>
              <a:path h="618483" w="618483">
                <a:moveTo>
                  <a:pt x="0" y="0"/>
                </a:moveTo>
                <a:lnTo>
                  <a:pt x="618484" y="0"/>
                </a:lnTo>
                <a:lnTo>
                  <a:pt x="618484" y="618484"/>
                </a:lnTo>
                <a:lnTo>
                  <a:pt x="0" y="61848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1" id="11"/>
          <p:cNvGrpSpPr/>
          <p:nvPr/>
        </p:nvGrpSpPr>
        <p:grpSpPr>
          <a:xfrm rot="0">
            <a:off x="1028700" y="1579255"/>
            <a:ext cx="4763442" cy="7988286"/>
            <a:chOff x="0" y="0"/>
            <a:chExt cx="737982" cy="1237595"/>
          </a:xfrm>
        </p:grpSpPr>
        <p:sp>
          <p:nvSpPr>
            <p:cNvPr name="Freeform 12" id="12"/>
            <p:cNvSpPr/>
            <p:nvPr/>
          </p:nvSpPr>
          <p:spPr>
            <a:xfrm flipH="false" flipV="false" rot="0">
              <a:off x="0" y="0"/>
              <a:ext cx="737982" cy="1237595"/>
            </a:xfrm>
            <a:custGeom>
              <a:avLst/>
              <a:gdLst/>
              <a:ahLst/>
              <a:cxnLst/>
              <a:rect r="r" b="b" t="t" l="l"/>
              <a:pathLst>
                <a:path h="1237595" w="737982">
                  <a:moveTo>
                    <a:pt x="63386" y="0"/>
                  </a:moveTo>
                  <a:lnTo>
                    <a:pt x="674596" y="0"/>
                  </a:lnTo>
                  <a:cubicBezTo>
                    <a:pt x="709603" y="0"/>
                    <a:pt x="737982" y="28379"/>
                    <a:pt x="737982" y="63386"/>
                  </a:cubicBezTo>
                  <a:lnTo>
                    <a:pt x="737982" y="1174209"/>
                  </a:lnTo>
                  <a:cubicBezTo>
                    <a:pt x="737982" y="1191020"/>
                    <a:pt x="731304" y="1207142"/>
                    <a:pt x="719417" y="1219029"/>
                  </a:cubicBezTo>
                  <a:cubicBezTo>
                    <a:pt x="707529" y="1230916"/>
                    <a:pt x="691407" y="1237595"/>
                    <a:pt x="674596" y="1237595"/>
                  </a:cubicBezTo>
                  <a:lnTo>
                    <a:pt x="63386" y="1237595"/>
                  </a:lnTo>
                  <a:cubicBezTo>
                    <a:pt x="28379" y="1237595"/>
                    <a:pt x="0" y="1209216"/>
                    <a:pt x="0" y="1174209"/>
                  </a:cubicBezTo>
                  <a:lnTo>
                    <a:pt x="0" y="63386"/>
                  </a:lnTo>
                  <a:cubicBezTo>
                    <a:pt x="0" y="28379"/>
                    <a:pt x="28379" y="0"/>
                    <a:pt x="63386" y="0"/>
                  </a:cubicBezTo>
                  <a:close/>
                </a:path>
              </a:pathLst>
            </a:custGeom>
            <a:blipFill>
              <a:blip r:embed="rId5"/>
              <a:stretch>
                <a:fillRect l="0" t="-2307" r="0" b="-2307"/>
              </a:stretch>
            </a:blipFill>
          </p:spPr>
        </p:sp>
      </p:grpSp>
      <p:grpSp>
        <p:nvGrpSpPr>
          <p:cNvPr name="Group 13" id="13"/>
          <p:cNvGrpSpPr/>
          <p:nvPr/>
        </p:nvGrpSpPr>
        <p:grpSpPr>
          <a:xfrm rot="0">
            <a:off x="6233243" y="2524749"/>
            <a:ext cx="8115300" cy="2887373"/>
            <a:chOff x="0" y="0"/>
            <a:chExt cx="1669815" cy="594110"/>
          </a:xfrm>
        </p:grpSpPr>
        <p:sp>
          <p:nvSpPr>
            <p:cNvPr name="Freeform 14" id="14"/>
            <p:cNvSpPr/>
            <p:nvPr/>
          </p:nvSpPr>
          <p:spPr>
            <a:xfrm flipH="false" flipV="false" rot="0">
              <a:off x="0" y="0"/>
              <a:ext cx="1669815" cy="594110"/>
            </a:xfrm>
            <a:custGeom>
              <a:avLst/>
              <a:gdLst/>
              <a:ahLst/>
              <a:cxnLst/>
              <a:rect r="r" b="b" t="t" l="l"/>
              <a:pathLst>
                <a:path h="594110" w="1669815">
                  <a:moveTo>
                    <a:pt x="18633" y="0"/>
                  </a:moveTo>
                  <a:lnTo>
                    <a:pt x="1651182" y="0"/>
                  </a:lnTo>
                  <a:cubicBezTo>
                    <a:pt x="1656124" y="0"/>
                    <a:pt x="1660863" y="1963"/>
                    <a:pt x="1664357" y="5457"/>
                  </a:cubicBezTo>
                  <a:cubicBezTo>
                    <a:pt x="1667852" y="8952"/>
                    <a:pt x="1669815" y="13691"/>
                    <a:pt x="1669815" y="18633"/>
                  </a:cubicBezTo>
                  <a:lnTo>
                    <a:pt x="1669815" y="575477"/>
                  </a:lnTo>
                  <a:cubicBezTo>
                    <a:pt x="1669815" y="580419"/>
                    <a:pt x="1667852" y="585158"/>
                    <a:pt x="1664357" y="588652"/>
                  </a:cubicBezTo>
                  <a:cubicBezTo>
                    <a:pt x="1660863" y="592147"/>
                    <a:pt x="1656124" y="594110"/>
                    <a:pt x="1651182" y="594110"/>
                  </a:cubicBezTo>
                  <a:lnTo>
                    <a:pt x="18633" y="594110"/>
                  </a:lnTo>
                  <a:cubicBezTo>
                    <a:pt x="8342" y="594110"/>
                    <a:pt x="0" y="585768"/>
                    <a:pt x="0" y="575477"/>
                  </a:cubicBezTo>
                  <a:lnTo>
                    <a:pt x="0" y="18633"/>
                  </a:lnTo>
                  <a:cubicBezTo>
                    <a:pt x="0" y="13691"/>
                    <a:pt x="1963" y="8952"/>
                    <a:pt x="5457" y="5457"/>
                  </a:cubicBezTo>
                  <a:cubicBezTo>
                    <a:pt x="8952" y="1963"/>
                    <a:pt x="13691" y="0"/>
                    <a:pt x="18633" y="0"/>
                  </a:cubicBezTo>
                  <a:close/>
                </a:path>
              </a:pathLst>
            </a:custGeom>
            <a:solidFill>
              <a:srgbClr val="363924"/>
            </a:solidFill>
          </p:spPr>
        </p:sp>
        <p:sp>
          <p:nvSpPr>
            <p:cNvPr name="TextBox 15" id="15"/>
            <p:cNvSpPr txBox="true"/>
            <p:nvPr/>
          </p:nvSpPr>
          <p:spPr>
            <a:xfrm>
              <a:off x="0" y="-47625"/>
              <a:ext cx="1669815" cy="641735"/>
            </a:xfrm>
            <a:prstGeom prst="rect">
              <a:avLst/>
            </a:prstGeom>
          </p:spPr>
          <p:txBody>
            <a:bodyPr anchor="ctr" rtlCol="false" tIns="50800" lIns="50800" bIns="50800" rIns="50800"/>
            <a:lstStyle/>
            <a:p>
              <a:pPr algn="ctr" marL="0" indent="0" lvl="0">
                <a:lnSpc>
                  <a:spcPts val="2939"/>
                </a:lnSpc>
              </a:pPr>
            </a:p>
          </p:txBody>
        </p:sp>
      </p:grpSp>
      <p:sp>
        <p:nvSpPr>
          <p:cNvPr name="TextBox 16" id="16"/>
          <p:cNvSpPr txBox="true"/>
          <p:nvPr/>
        </p:nvSpPr>
        <p:spPr>
          <a:xfrm rot="0">
            <a:off x="14348543" y="674655"/>
            <a:ext cx="2746110" cy="306737"/>
          </a:xfrm>
          <a:prstGeom prst="rect">
            <a:avLst/>
          </a:prstGeom>
        </p:spPr>
        <p:txBody>
          <a:bodyPr anchor="t" rtlCol="false" tIns="0" lIns="0" bIns="0" rIns="0">
            <a:spAutoFit/>
          </a:bodyPr>
          <a:lstStyle/>
          <a:p>
            <a:pPr algn="r" marL="0" indent="0" lvl="0">
              <a:lnSpc>
                <a:spcPts val="2518"/>
              </a:lnSpc>
            </a:pPr>
            <a:r>
              <a:rPr lang="en-US" b="true" sz="1798">
                <a:solidFill>
                  <a:srgbClr val="FFFFFF"/>
                </a:solidFill>
                <a:latin typeface="Aileron Bold"/>
                <a:ea typeface="Aileron Bold"/>
                <a:cs typeface="Aileron Bold"/>
                <a:sym typeface="Aileron Bold"/>
              </a:rPr>
              <a:t>@VILLTDYR.IS</a:t>
            </a:r>
          </a:p>
        </p:txBody>
      </p:sp>
      <p:sp>
        <p:nvSpPr>
          <p:cNvPr name="TextBox 17" id="17"/>
          <p:cNvSpPr txBox="true"/>
          <p:nvPr/>
        </p:nvSpPr>
        <p:spPr>
          <a:xfrm rot="0">
            <a:off x="6665328" y="1693555"/>
            <a:ext cx="4590599" cy="831193"/>
          </a:xfrm>
          <a:prstGeom prst="rect">
            <a:avLst/>
          </a:prstGeom>
        </p:spPr>
        <p:txBody>
          <a:bodyPr anchor="t" rtlCol="false" tIns="0" lIns="0" bIns="0" rIns="0">
            <a:spAutoFit/>
          </a:bodyPr>
          <a:lstStyle/>
          <a:p>
            <a:pPr algn="l" marL="0" indent="0" lvl="0">
              <a:lnSpc>
                <a:spcPts val="6226"/>
              </a:lnSpc>
            </a:pPr>
            <a:r>
              <a:rPr lang="en-US" b="true" sz="6226" spc="-311">
                <a:solidFill>
                  <a:srgbClr val="FFF27D"/>
                </a:solidFill>
                <a:latin typeface="League Spartan"/>
                <a:ea typeface="League Spartan"/>
                <a:cs typeface="League Spartan"/>
                <a:sym typeface="League Spartan"/>
              </a:rPr>
              <a:t>Útlit minkins</a:t>
            </a:r>
          </a:p>
        </p:txBody>
      </p:sp>
      <p:sp>
        <p:nvSpPr>
          <p:cNvPr name="TextBox 18" id="18"/>
          <p:cNvSpPr txBox="true"/>
          <p:nvPr/>
        </p:nvSpPr>
        <p:spPr>
          <a:xfrm rot="0">
            <a:off x="1028700" y="691165"/>
            <a:ext cx="2426913" cy="306737"/>
          </a:xfrm>
          <a:prstGeom prst="rect">
            <a:avLst/>
          </a:prstGeom>
        </p:spPr>
        <p:txBody>
          <a:bodyPr anchor="t" rtlCol="false" tIns="0" lIns="0" bIns="0" rIns="0">
            <a:spAutoFit/>
          </a:bodyPr>
          <a:lstStyle/>
          <a:p>
            <a:pPr algn="l" marL="0" indent="0" lvl="0">
              <a:lnSpc>
                <a:spcPts val="2518"/>
              </a:lnSpc>
            </a:pPr>
            <a:r>
              <a:rPr lang="en-US" b="true" sz="1798">
                <a:solidFill>
                  <a:srgbClr val="FFFFFF"/>
                </a:solidFill>
                <a:latin typeface="Aileron Bold"/>
                <a:ea typeface="Aileron Bold"/>
                <a:cs typeface="Aileron Bold"/>
                <a:sym typeface="Aileron Bold"/>
              </a:rPr>
              <a:t>VILLT DÝR ÍSLANDS</a:t>
            </a:r>
          </a:p>
        </p:txBody>
      </p:sp>
      <p:sp>
        <p:nvSpPr>
          <p:cNvPr name="TextBox 19" id="19"/>
          <p:cNvSpPr txBox="true"/>
          <p:nvPr/>
        </p:nvSpPr>
        <p:spPr>
          <a:xfrm rot="0">
            <a:off x="6373069" y="2774416"/>
            <a:ext cx="7763338" cy="2021959"/>
          </a:xfrm>
          <a:prstGeom prst="rect">
            <a:avLst/>
          </a:prstGeom>
        </p:spPr>
        <p:txBody>
          <a:bodyPr anchor="t" rtlCol="false" tIns="0" lIns="0" bIns="0" rIns="0">
            <a:spAutoFit/>
          </a:bodyPr>
          <a:lstStyle/>
          <a:p>
            <a:pPr algn="just" marL="0" indent="0" lvl="0">
              <a:lnSpc>
                <a:spcPts val="3203"/>
              </a:lnSpc>
            </a:pPr>
            <a:r>
              <a:rPr lang="en-US" sz="2288">
                <a:solidFill>
                  <a:srgbClr val="FFFFFF"/>
                </a:solidFill>
                <a:latin typeface="Aileron"/>
                <a:ea typeface="Aileron"/>
                <a:cs typeface="Aileron"/>
                <a:sym typeface="Aileron"/>
              </a:rPr>
              <a:t>Minkurinn er með dökkbrúnan eða svartan loðfeld sem er þéttur og vatnsheldur. Oft sjást hvítir blettir undir hökunni sem eru einkennandi fyrir tegundina. Líkaminn er langur og grannur með stuttum fótum sem gera hann lipran bæði á landi og í vatni.</a:t>
            </a:r>
          </a:p>
        </p:txBody>
      </p:sp>
      <p:sp>
        <p:nvSpPr>
          <p:cNvPr name="TextBox 20" id="20"/>
          <p:cNvSpPr txBox="true"/>
          <p:nvPr/>
        </p:nvSpPr>
        <p:spPr>
          <a:xfrm rot="0">
            <a:off x="6233243" y="6250376"/>
            <a:ext cx="5291205" cy="2785529"/>
          </a:xfrm>
          <a:prstGeom prst="rect">
            <a:avLst/>
          </a:prstGeom>
        </p:spPr>
        <p:txBody>
          <a:bodyPr anchor="t" rtlCol="false" tIns="0" lIns="0" bIns="0" rIns="0">
            <a:spAutoFit/>
          </a:bodyPr>
          <a:lstStyle/>
          <a:p>
            <a:pPr algn="just" marL="0" indent="0" lvl="0">
              <a:lnSpc>
                <a:spcPts val="3146"/>
              </a:lnSpc>
            </a:pPr>
            <a:r>
              <a:rPr lang="en-US" sz="2247">
                <a:solidFill>
                  <a:srgbClr val="FFFFFF"/>
                </a:solidFill>
                <a:latin typeface="Aileron"/>
                <a:ea typeface="Aileron"/>
                <a:cs typeface="Aileron"/>
                <a:sym typeface="Aileron"/>
              </a:rPr>
              <a:t>Skottið</a:t>
            </a:r>
            <a:r>
              <a:rPr lang="en-US" sz="2247">
                <a:solidFill>
                  <a:srgbClr val="FFFFFF"/>
                </a:solidFill>
                <a:latin typeface="Aileron"/>
                <a:ea typeface="Aileron"/>
                <a:cs typeface="Aileron"/>
                <a:sym typeface="Aileron"/>
              </a:rPr>
              <a:t> er langt og loðið, um 15-20 cm. Tennurnar eru hvassar </a:t>
            </a:r>
          </a:p>
          <a:p>
            <a:pPr algn="just" marL="0" indent="0" lvl="0">
              <a:lnSpc>
                <a:spcPts val="3146"/>
              </a:lnSpc>
            </a:pPr>
            <a:r>
              <a:rPr lang="en-US" sz="2247">
                <a:solidFill>
                  <a:srgbClr val="FFFFFF"/>
                </a:solidFill>
                <a:latin typeface="Aileron"/>
                <a:ea typeface="Aileron"/>
                <a:cs typeface="Aileron"/>
                <a:sym typeface="Aileron"/>
              </a:rPr>
              <a:t>og klærnar sterkar, sem gerir minknum auðvelt að veiða. </a:t>
            </a:r>
          </a:p>
          <a:p>
            <a:pPr algn="just" marL="0" indent="0" lvl="0">
              <a:lnSpc>
                <a:spcPts val="3146"/>
              </a:lnSpc>
            </a:pPr>
            <a:r>
              <a:rPr lang="en-US" sz="2247">
                <a:solidFill>
                  <a:srgbClr val="FFFFFF"/>
                </a:solidFill>
                <a:latin typeface="Aileron"/>
                <a:ea typeface="Aileron"/>
                <a:cs typeface="Aileron"/>
                <a:sym typeface="Aileron"/>
              </a:rPr>
              <a:t>Eyrun eru lítil og hnöttótt. </a:t>
            </a:r>
          </a:p>
          <a:p>
            <a:pPr algn="just" marL="0" indent="0" lvl="0">
              <a:lnSpc>
                <a:spcPts val="3146"/>
              </a:lnSpc>
            </a:pPr>
            <a:r>
              <a:rPr lang="en-US" sz="2247">
                <a:solidFill>
                  <a:srgbClr val="FFFFFF"/>
                </a:solidFill>
                <a:latin typeface="Aileron"/>
                <a:ea typeface="Aileron"/>
                <a:cs typeface="Aileron"/>
                <a:sym typeface="Aileron"/>
              </a:rPr>
              <a:t>Augun eru dökkbrún. </a:t>
            </a:r>
          </a:p>
          <a:p>
            <a:pPr algn="just" marL="0" indent="0" lvl="0">
              <a:lnSpc>
                <a:spcPts val="3146"/>
              </a:lnSpc>
            </a:pPr>
            <a:r>
              <a:rPr lang="en-US" sz="2247">
                <a:solidFill>
                  <a:srgbClr val="FFFFFF"/>
                </a:solidFill>
                <a:latin typeface="Aileron"/>
                <a:ea typeface="Aileron"/>
                <a:cs typeface="Aileron"/>
                <a:sym typeface="Aileron"/>
              </a:rPr>
              <a:t>Hann sér vel  í rökkri.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8201B"/>
        </a:solidFill>
      </p:bgPr>
    </p:bg>
    <p:spTree>
      <p:nvGrpSpPr>
        <p:cNvPr id="1" name=""/>
        <p:cNvGrpSpPr/>
        <p:nvPr/>
      </p:nvGrpSpPr>
      <p:grpSpPr>
        <a:xfrm>
          <a:off x="0" y="0"/>
          <a:ext cx="0" cy="0"/>
          <a:chOff x="0" y="0"/>
          <a:chExt cx="0" cy="0"/>
        </a:xfrm>
      </p:grpSpPr>
      <p:grpSp>
        <p:nvGrpSpPr>
          <p:cNvPr name="Group 2" id="2"/>
          <p:cNvGrpSpPr/>
          <p:nvPr/>
        </p:nvGrpSpPr>
        <p:grpSpPr>
          <a:xfrm rot="0">
            <a:off x="-699180" y="498352"/>
            <a:ext cx="19686360" cy="730430"/>
            <a:chOff x="0" y="0"/>
            <a:chExt cx="10953185" cy="406400"/>
          </a:xfrm>
        </p:grpSpPr>
        <p:sp>
          <p:nvSpPr>
            <p:cNvPr name="Freeform 3" id="3"/>
            <p:cNvSpPr/>
            <p:nvPr/>
          </p:nvSpPr>
          <p:spPr>
            <a:xfrm flipH="false" flipV="false" rot="0">
              <a:off x="0" y="0"/>
              <a:ext cx="10953185" cy="406400"/>
            </a:xfrm>
            <a:custGeom>
              <a:avLst/>
              <a:gdLst/>
              <a:ahLst/>
              <a:cxnLst/>
              <a:rect r="r" b="b" t="t" l="l"/>
              <a:pathLst>
                <a:path h="406400" w="10953185">
                  <a:moveTo>
                    <a:pt x="10749985" y="0"/>
                  </a:moveTo>
                  <a:cubicBezTo>
                    <a:pt x="10862209" y="0"/>
                    <a:pt x="10953185" y="90976"/>
                    <a:pt x="10953185" y="203200"/>
                  </a:cubicBezTo>
                  <a:cubicBezTo>
                    <a:pt x="10953185" y="315424"/>
                    <a:pt x="10862209" y="406400"/>
                    <a:pt x="10749985" y="406400"/>
                  </a:cubicBezTo>
                  <a:lnTo>
                    <a:pt x="203200" y="406400"/>
                  </a:lnTo>
                  <a:cubicBezTo>
                    <a:pt x="90976" y="406400"/>
                    <a:pt x="0" y="315424"/>
                    <a:pt x="0" y="203200"/>
                  </a:cubicBezTo>
                  <a:cubicBezTo>
                    <a:pt x="0" y="90976"/>
                    <a:pt x="90976" y="0"/>
                    <a:pt x="203200" y="0"/>
                  </a:cubicBezTo>
                  <a:close/>
                </a:path>
              </a:pathLst>
            </a:custGeom>
            <a:ln w="38100" cap="sq">
              <a:solidFill>
                <a:srgbClr val="FFFFFF">
                  <a:alpha val="69804"/>
                </a:srgbClr>
              </a:solidFill>
              <a:prstDash val="solid"/>
              <a:miter/>
            </a:ln>
          </p:spPr>
        </p:sp>
        <p:sp>
          <p:nvSpPr>
            <p:cNvPr name="TextBox 4" id="4"/>
            <p:cNvSpPr txBox="true"/>
            <p:nvPr/>
          </p:nvSpPr>
          <p:spPr>
            <a:xfrm>
              <a:off x="0" y="-47625"/>
              <a:ext cx="10953185" cy="454025"/>
            </a:xfrm>
            <a:prstGeom prst="rect">
              <a:avLst/>
            </a:prstGeom>
          </p:spPr>
          <p:txBody>
            <a:bodyPr anchor="ctr" rtlCol="false" tIns="50800" lIns="50800" bIns="50800" rIns="50800"/>
            <a:lstStyle/>
            <a:p>
              <a:pPr algn="ctr" marL="0" indent="0" lvl="0">
                <a:lnSpc>
                  <a:spcPts val="2939"/>
                </a:lnSpc>
              </a:pPr>
            </a:p>
          </p:txBody>
        </p:sp>
      </p:grpSp>
      <p:grpSp>
        <p:nvGrpSpPr>
          <p:cNvPr name="Group 5" id="5"/>
          <p:cNvGrpSpPr/>
          <p:nvPr/>
        </p:nvGrpSpPr>
        <p:grpSpPr>
          <a:xfrm rot="0">
            <a:off x="-699180" y="9921785"/>
            <a:ext cx="19686360" cy="730430"/>
            <a:chOff x="0" y="0"/>
            <a:chExt cx="10953185" cy="406400"/>
          </a:xfrm>
        </p:grpSpPr>
        <p:sp>
          <p:nvSpPr>
            <p:cNvPr name="Freeform 6" id="6"/>
            <p:cNvSpPr/>
            <p:nvPr/>
          </p:nvSpPr>
          <p:spPr>
            <a:xfrm flipH="false" flipV="false" rot="0">
              <a:off x="0" y="0"/>
              <a:ext cx="10953185" cy="406400"/>
            </a:xfrm>
            <a:custGeom>
              <a:avLst/>
              <a:gdLst/>
              <a:ahLst/>
              <a:cxnLst/>
              <a:rect r="r" b="b" t="t" l="l"/>
              <a:pathLst>
                <a:path h="406400" w="10953185">
                  <a:moveTo>
                    <a:pt x="10749985" y="0"/>
                  </a:moveTo>
                  <a:cubicBezTo>
                    <a:pt x="10862209" y="0"/>
                    <a:pt x="10953185" y="90976"/>
                    <a:pt x="10953185" y="203200"/>
                  </a:cubicBezTo>
                  <a:cubicBezTo>
                    <a:pt x="10953185" y="315424"/>
                    <a:pt x="10862209" y="406400"/>
                    <a:pt x="10749985" y="406400"/>
                  </a:cubicBezTo>
                  <a:lnTo>
                    <a:pt x="203200" y="406400"/>
                  </a:lnTo>
                  <a:cubicBezTo>
                    <a:pt x="90976" y="406400"/>
                    <a:pt x="0" y="315424"/>
                    <a:pt x="0" y="203200"/>
                  </a:cubicBezTo>
                  <a:cubicBezTo>
                    <a:pt x="0" y="90976"/>
                    <a:pt x="90976" y="0"/>
                    <a:pt x="203200" y="0"/>
                  </a:cubicBezTo>
                  <a:close/>
                </a:path>
              </a:pathLst>
            </a:custGeom>
            <a:ln w="38100" cap="sq">
              <a:solidFill>
                <a:srgbClr val="FFFFFF">
                  <a:alpha val="69804"/>
                </a:srgbClr>
              </a:solidFill>
              <a:prstDash val="solid"/>
              <a:miter/>
            </a:ln>
          </p:spPr>
        </p:sp>
        <p:sp>
          <p:nvSpPr>
            <p:cNvPr name="TextBox 7" id="7"/>
            <p:cNvSpPr txBox="true"/>
            <p:nvPr/>
          </p:nvSpPr>
          <p:spPr>
            <a:xfrm>
              <a:off x="0" y="-47625"/>
              <a:ext cx="10953185" cy="454025"/>
            </a:xfrm>
            <a:prstGeom prst="rect">
              <a:avLst/>
            </a:prstGeom>
          </p:spPr>
          <p:txBody>
            <a:bodyPr anchor="ctr" rtlCol="false" tIns="50800" lIns="50800" bIns="50800" rIns="50800"/>
            <a:lstStyle/>
            <a:p>
              <a:pPr algn="ctr" marL="0" indent="0" lvl="0">
                <a:lnSpc>
                  <a:spcPts val="2939"/>
                </a:lnSpc>
              </a:pPr>
            </a:p>
          </p:txBody>
        </p:sp>
      </p:grpSp>
      <p:sp>
        <p:nvSpPr>
          <p:cNvPr name="Freeform 8" id="8"/>
          <p:cNvSpPr/>
          <p:nvPr/>
        </p:nvSpPr>
        <p:spPr>
          <a:xfrm flipH="false" flipV="false" rot="0">
            <a:off x="16950058" y="8949058"/>
            <a:ext cx="618483" cy="618483"/>
          </a:xfrm>
          <a:custGeom>
            <a:avLst/>
            <a:gdLst/>
            <a:ahLst/>
            <a:cxnLst/>
            <a:rect r="r" b="b" t="t" l="l"/>
            <a:pathLst>
              <a:path h="618483" w="618483">
                <a:moveTo>
                  <a:pt x="0" y="0"/>
                </a:moveTo>
                <a:lnTo>
                  <a:pt x="618484" y="0"/>
                </a:lnTo>
                <a:lnTo>
                  <a:pt x="618484" y="618484"/>
                </a:lnTo>
                <a:lnTo>
                  <a:pt x="0" y="6184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6634548" y="1579255"/>
            <a:ext cx="6249221" cy="7988286"/>
            <a:chOff x="0" y="0"/>
            <a:chExt cx="968168" cy="1237595"/>
          </a:xfrm>
        </p:grpSpPr>
        <p:sp>
          <p:nvSpPr>
            <p:cNvPr name="Freeform 10" id="10"/>
            <p:cNvSpPr/>
            <p:nvPr/>
          </p:nvSpPr>
          <p:spPr>
            <a:xfrm flipH="false" flipV="false" rot="0">
              <a:off x="0" y="0"/>
              <a:ext cx="968168" cy="1237595"/>
            </a:xfrm>
            <a:custGeom>
              <a:avLst/>
              <a:gdLst/>
              <a:ahLst/>
              <a:cxnLst/>
              <a:rect r="r" b="b" t="t" l="l"/>
              <a:pathLst>
                <a:path h="1237595" w="968168">
                  <a:moveTo>
                    <a:pt x="48316" y="0"/>
                  </a:moveTo>
                  <a:lnTo>
                    <a:pt x="919852" y="0"/>
                  </a:lnTo>
                  <a:cubicBezTo>
                    <a:pt x="946536" y="0"/>
                    <a:pt x="968168" y="21632"/>
                    <a:pt x="968168" y="48316"/>
                  </a:cubicBezTo>
                  <a:lnTo>
                    <a:pt x="968168" y="1189279"/>
                  </a:lnTo>
                  <a:cubicBezTo>
                    <a:pt x="968168" y="1202093"/>
                    <a:pt x="963077" y="1214382"/>
                    <a:pt x="954017" y="1223443"/>
                  </a:cubicBezTo>
                  <a:cubicBezTo>
                    <a:pt x="944956" y="1232504"/>
                    <a:pt x="932666" y="1237595"/>
                    <a:pt x="919852" y="1237595"/>
                  </a:cubicBezTo>
                  <a:lnTo>
                    <a:pt x="48316" y="1237595"/>
                  </a:lnTo>
                  <a:cubicBezTo>
                    <a:pt x="35502" y="1237595"/>
                    <a:pt x="23212" y="1232504"/>
                    <a:pt x="14151" y="1223443"/>
                  </a:cubicBezTo>
                  <a:cubicBezTo>
                    <a:pt x="5090" y="1214382"/>
                    <a:pt x="0" y="1202093"/>
                    <a:pt x="0" y="1189279"/>
                  </a:cubicBezTo>
                  <a:lnTo>
                    <a:pt x="0" y="48316"/>
                  </a:lnTo>
                  <a:cubicBezTo>
                    <a:pt x="0" y="35502"/>
                    <a:pt x="5090" y="23212"/>
                    <a:pt x="14151" y="14151"/>
                  </a:cubicBezTo>
                  <a:cubicBezTo>
                    <a:pt x="23212" y="5090"/>
                    <a:pt x="35502" y="0"/>
                    <a:pt x="48316" y="0"/>
                  </a:cubicBezTo>
                  <a:close/>
                </a:path>
              </a:pathLst>
            </a:custGeom>
            <a:blipFill>
              <a:blip r:embed="rId4"/>
              <a:stretch>
                <a:fillRect l="-1690" t="0" r="-1690" b="0"/>
              </a:stretch>
            </a:blipFill>
          </p:spPr>
        </p:sp>
      </p:grpSp>
      <p:grpSp>
        <p:nvGrpSpPr>
          <p:cNvPr name="Group 11" id="11"/>
          <p:cNvGrpSpPr/>
          <p:nvPr/>
        </p:nvGrpSpPr>
        <p:grpSpPr>
          <a:xfrm rot="0">
            <a:off x="752286" y="6480817"/>
            <a:ext cx="5301238" cy="3086725"/>
            <a:chOff x="0" y="0"/>
            <a:chExt cx="821300" cy="478214"/>
          </a:xfrm>
        </p:grpSpPr>
        <p:sp>
          <p:nvSpPr>
            <p:cNvPr name="Freeform 12" id="12"/>
            <p:cNvSpPr/>
            <p:nvPr/>
          </p:nvSpPr>
          <p:spPr>
            <a:xfrm flipH="false" flipV="false" rot="0">
              <a:off x="0" y="0"/>
              <a:ext cx="821300" cy="478214"/>
            </a:xfrm>
            <a:custGeom>
              <a:avLst/>
              <a:gdLst/>
              <a:ahLst/>
              <a:cxnLst/>
              <a:rect r="r" b="b" t="t" l="l"/>
              <a:pathLst>
                <a:path h="478214" w="821300">
                  <a:moveTo>
                    <a:pt x="56956" y="0"/>
                  </a:moveTo>
                  <a:lnTo>
                    <a:pt x="764345" y="0"/>
                  </a:lnTo>
                  <a:cubicBezTo>
                    <a:pt x="795801" y="0"/>
                    <a:pt x="821300" y="25500"/>
                    <a:pt x="821300" y="56956"/>
                  </a:cubicBezTo>
                  <a:lnTo>
                    <a:pt x="821300" y="421259"/>
                  </a:lnTo>
                  <a:cubicBezTo>
                    <a:pt x="821300" y="452715"/>
                    <a:pt x="795801" y="478214"/>
                    <a:pt x="764345" y="478214"/>
                  </a:cubicBezTo>
                  <a:lnTo>
                    <a:pt x="56956" y="478214"/>
                  </a:lnTo>
                  <a:cubicBezTo>
                    <a:pt x="25500" y="478214"/>
                    <a:pt x="0" y="452715"/>
                    <a:pt x="0" y="421259"/>
                  </a:cubicBezTo>
                  <a:lnTo>
                    <a:pt x="0" y="56956"/>
                  </a:lnTo>
                  <a:cubicBezTo>
                    <a:pt x="0" y="25500"/>
                    <a:pt x="25500" y="0"/>
                    <a:pt x="56956" y="0"/>
                  </a:cubicBezTo>
                  <a:close/>
                </a:path>
              </a:pathLst>
            </a:custGeom>
            <a:blipFill>
              <a:blip r:embed="rId5"/>
              <a:stretch>
                <a:fillRect l="-1075" t="0" r="-1075" b="0"/>
              </a:stretch>
            </a:blipFill>
          </p:spPr>
        </p:sp>
      </p:grpSp>
      <p:grpSp>
        <p:nvGrpSpPr>
          <p:cNvPr name="Group 13" id="13"/>
          <p:cNvGrpSpPr/>
          <p:nvPr/>
        </p:nvGrpSpPr>
        <p:grpSpPr>
          <a:xfrm rot="0">
            <a:off x="1028700" y="4598739"/>
            <a:ext cx="8115300" cy="2657808"/>
            <a:chOff x="0" y="0"/>
            <a:chExt cx="1669815" cy="546874"/>
          </a:xfrm>
        </p:grpSpPr>
        <p:sp>
          <p:nvSpPr>
            <p:cNvPr name="Freeform 14" id="14"/>
            <p:cNvSpPr/>
            <p:nvPr/>
          </p:nvSpPr>
          <p:spPr>
            <a:xfrm flipH="false" flipV="false" rot="0">
              <a:off x="0" y="0"/>
              <a:ext cx="1669815" cy="546874"/>
            </a:xfrm>
            <a:custGeom>
              <a:avLst/>
              <a:gdLst/>
              <a:ahLst/>
              <a:cxnLst/>
              <a:rect r="r" b="b" t="t" l="l"/>
              <a:pathLst>
                <a:path h="546874" w="1669815">
                  <a:moveTo>
                    <a:pt x="18633" y="0"/>
                  </a:moveTo>
                  <a:lnTo>
                    <a:pt x="1651182" y="0"/>
                  </a:lnTo>
                  <a:cubicBezTo>
                    <a:pt x="1656124" y="0"/>
                    <a:pt x="1660863" y="1963"/>
                    <a:pt x="1664357" y="5457"/>
                  </a:cubicBezTo>
                  <a:cubicBezTo>
                    <a:pt x="1667852" y="8952"/>
                    <a:pt x="1669815" y="13691"/>
                    <a:pt x="1669815" y="18633"/>
                  </a:cubicBezTo>
                  <a:lnTo>
                    <a:pt x="1669815" y="528241"/>
                  </a:lnTo>
                  <a:cubicBezTo>
                    <a:pt x="1669815" y="533183"/>
                    <a:pt x="1667852" y="537922"/>
                    <a:pt x="1664357" y="541417"/>
                  </a:cubicBezTo>
                  <a:cubicBezTo>
                    <a:pt x="1660863" y="544911"/>
                    <a:pt x="1656124" y="546874"/>
                    <a:pt x="1651182" y="546874"/>
                  </a:cubicBezTo>
                  <a:lnTo>
                    <a:pt x="18633" y="546874"/>
                  </a:lnTo>
                  <a:cubicBezTo>
                    <a:pt x="8342" y="546874"/>
                    <a:pt x="0" y="538532"/>
                    <a:pt x="0" y="528241"/>
                  </a:cubicBezTo>
                  <a:lnTo>
                    <a:pt x="0" y="18633"/>
                  </a:lnTo>
                  <a:cubicBezTo>
                    <a:pt x="0" y="13691"/>
                    <a:pt x="1963" y="8952"/>
                    <a:pt x="5457" y="5457"/>
                  </a:cubicBezTo>
                  <a:cubicBezTo>
                    <a:pt x="8952" y="1963"/>
                    <a:pt x="13691" y="0"/>
                    <a:pt x="18633" y="0"/>
                  </a:cubicBezTo>
                  <a:close/>
                </a:path>
              </a:pathLst>
            </a:custGeom>
            <a:solidFill>
              <a:srgbClr val="363924"/>
            </a:solidFill>
          </p:spPr>
        </p:sp>
        <p:sp>
          <p:nvSpPr>
            <p:cNvPr name="TextBox 15" id="15"/>
            <p:cNvSpPr txBox="true"/>
            <p:nvPr/>
          </p:nvSpPr>
          <p:spPr>
            <a:xfrm>
              <a:off x="0" y="-47625"/>
              <a:ext cx="1669815" cy="594499"/>
            </a:xfrm>
            <a:prstGeom prst="rect">
              <a:avLst/>
            </a:prstGeom>
          </p:spPr>
          <p:txBody>
            <a:bodyPr anchor="ctr" rtlCol="false" tIns="50800" lIns="50800" bIns="50800" rIns="50800"/>
            <a:lstStyle/>
            <a:p>
              <a:pPr algn="ctr" marL="0" indent="0" lvl="0">
                <a:lnSpc>
                  <a:spcPts val="2939"/>
                </a:lnSpc>
              </a:pPr>
            </a:p>
          </p:txBody>
        </p:sp>
      </p:grpSp>
      <p:grpSp>
        <p:nvGrpSpPr>
          <p:cNvPr name="Group 16" id="16"/>
          <p:cNvGrpSpPr/>
          <p:nvPr/>
        </p:nvGrpSpPr>
        <p:grpSpPr>
          <a:xfrm rot="0">
            <a:off x="13469271" y="1579255"/>
            <a:ext cx="5301238" cy="3086725"/>
            <a:chOff x="0" y="0"/>
            <a:chExt cx="821300" cy="478214"/>
          </a:xfrm>
        </p:grpSpPr>
        <p:sp>
          <p:nvSpPr>
            <p:cNvPr name="Freeform 17" id="17"/>
            <p:cNvSpPr/>
            <p:nvPr/>
          </p:nvSpPr>
          <p:spPr>
            <a:xfrm flipH="false" flipV="false" rot="0">
              <a:off x="0" y="0"/>
              <a:ext cx="821300" cy="478214"/>
            </a:xfrm>
            <a:custGeom>
              <a:avLst/>
              <a:gdLst/>
              <a:ahLst/>
              <a:cxnLst/>
              <a:rect r="r" b="b" t="t" l="l"/>
              <a:pathLst>
                <a:path h="478214" w="821300">
                  <a:moveTo>
                    <a:pt x="56956" y="0"/>
                  </a:moveTo>
                  <a:lnTo>
                    <a:pt x="764345" y="0"/>
                  </a:lnTo>
                  <a:cubicBezTo>
                    <a:pt x="795801" y="0"/>
                    <a:pt x="821300" y="25500"/>
                    <a:pt x="821300" y="56956"/>
                  </a:cubicBezTo>
                  <a:lnTo>
                    <a:pt x="821300" y="421259"/>
                  </a:lnTo>
                  <a:cubicBezTo>
                    <a:pt x="821300" y="452715"/>
                    <a:pt x="795801" y="478214"/>
                    <a:pt x="764345" y="478214"/>
                  </a:cubicBezTo>
                  <a:lnTo>
                    <a:pt x="56956" y="478214"/>
                  </a:lnTo>
                  <a:cubicBezTo>
                    <a:pt x="25500" y="478214"/>
                    <a:pt x="0" y="452715"/>
                    <a:pt x="0" y="421259"/>
                  </a:cubicBezTo>
                  <a:lnTo>
                    <a:pt x="0" y="56956"/>
                  </a:lnTo>
                  <a:cubicBezTo>
                    <a:pt x="0" y="25500"/>
                    <a:pt x="25500" y="0"/>
                    <a:pt x="56956" y="0"/>
                  </a:cubicBezTo>
                  <a:close/>
                </a:path>
              </a:pathLst>
            </a:custGeom>
            <a:blipFill>
              <a:blip r:embed="rId6"/>
              <a:stretch>
                <a:fillRect l="-1075" t="0" r="-1075" b="0"/>
              </a:stretch>
            </a:blipFill>
          </p:spPr>
        </p:sp>
      </p:grpSp>
      <p:sp>
        <p:nvSpPr>
          <p:cNvPr name="TextBox 18" id="18"/>
          <p:cNvSpPr txBox="true"/>
          <p:nvPr/>
        </p:nvSpPr>
        <p:spPr>
          <a:xfrm rot="0">
            <a:off x="14348543" y="684180"/>
            <a:ext cx="2746110" cy="288644"/>
          </a:xfrm>
          <a:prstGeom prst="rect">
            <a:avLst/>
          </a:prstGeom>
        </p:spPr>
        <p:txBody>
          <a:bodyPr anchor="t" rtlCol="false" tIns="0" lIns="0" bIns="0" rIns="0">
            <a:spAutoFit/>
          </a:bodyPr>
          <a:lstStyle/>
          <a:p>
            <a:pPr algn="r" marL="0" indent="0" lvl="0">
              <a:lnSpc>
                <a:spcPts val="2465"/>
              </a:lnSpc>
            </a:pPr>
            <a:r>
              <a:rPr lang="en-US" b="true" sz="1761">
                <a:solidFill>
                  <a:srgbClr val="FFFFFF"/>
                </a:solidFill>
                <a:latin typeface="Aileron Bold"/>
                <a:ea typeface="Aileron Bold"/>
                <a:cs typeface="Aileron Bold"/>
                <a:sym typeface="Aileron Bold"/>
              </a:rPr>
              <a:t>@VILLTDYR.IS</a:t>
            </a:r>
          </a:p>
        </p:txBody>
      </p:sp>
      <p:sp>
        <p:nvSpPr>
          <p:cNvPr name="TextBox 19" id="19"/>
          <p:cNvSpPr txBox="true"/>
          <p:nvPr/>
        </p:nvSpPr>
        <p:spPr>
          <a:xfrm rot="0">
            <a:off x="752286" y="2232276"/>
            <a:ext cx="5229561" cy="890341"/>
          </a:xfrm>
          <a:prstGeom prst="rect">
            <a:avLst/>
          </a:prstGeom>
        </p:spPr>
        <p:txBody>
          <a:bodyPr anchor="t" rtlCol="false" tIns="0" lIns="0" bIns="0" rIns="0">
            <a:spAutoFit/>
          </a:bodyPr>
          <a:lstStyle/>
          <a:p>
            <a:pPr algn="l" marL="0" indent="0" lvl="0">
              <a:lnSpc>
                <a:spcPts val="6716"/>
              </a:lnSpc>
            </a:pPr>
            <a:r>
              <a:rPr lang="en-US" b="true" sz="6716" spc="-335">
                <a:solidFill>
                  <a:srgbClr val="FFF27D"/>
                </a:solidFill>
                <a:latin typeface="League Spartan"/>
                <a:ea typeface="League Spartan"/>
                <a:cs typeface="League Spartan"/>
                <a:sym typeface="League Spartan"/>
              </a:rPr>
              <a:t>Bústaður </a:t>
            </a:r>
          </a:p>
        </p:txBody>
      </p:sp>
      <p:sp>
        <p:nvSpPr>
          <p:cNvPr name="TextBox 20" id="20"/>
          <p:cNvSpPr txBox="true"/>
          <p:nvPr/>
        </p:nvSpPr>
        <p:spPr>
          <a:xfrm rot="0">
            <a:off x="1028700" y="700690"/>
            <a:ext cx="2426913" cy="288644"/>
          </a:xfrm>
          <a:prstGeom prst="rect">
            <a:avLst/>
          </a:prstGeom>
        </p:spPr>
        <p:txBody>
          <a:bodyPr anchor="t" rtlCol="false" tIns="0" lIns="0" bIns="0" rIns="0">
            <a:spAutoFit/>
          </a:bodyPr>
          <a:lstStyle/>
          <a:p>
            <a:pPr algn="l" marL="0" indent="0" lvl="0">
              <a:lnSpc>
                <a:spcPts val="2465"/>
              </a:lnSpc>
            </a:pPr>
            <a:r>
              <a:rPr lang="en-US" b="true" sz="1761">
                <a:solidFill>
                  <a:srgbClr val="FFFFFF"/>
                </a:solidFill>
                <a:latin typeface="Aileron Bold"/>
                <a:ea typeface="Aileron Bold"/>
                <a:cs typeface="Aileron Bold"/>
                <a:sym typeface="Aileron Bold"/>
              </a:rPr>
              <a:t>MINKURINN Á ÍSLANDI</a:t>
            </a:r>
          </a:p>
        </p:txBody>
      </p:sp>
      <p:sp>
        <p:nvSpPr>
          <p:cNvPr name="TextBox 21" id="21"/>
          <p:cNvSpPr txBox="true"/>
          <p:nvPr/>
        </p:nvSpPr>
        <p:spPr>
          <a:xfrm rot="0">
            <a:off x="1357148" y="4941170"/>
            <a:ext cx="7435069" cy="1150343"/>
          </a:xfrm>
          <a:prstGeom prst="rect">
            <a:avLst/>
          </a:prstGeom>
        </p:spPr>
        <p:txBody>
          <a:bodyPr anchor="t" rtlCol="false" tIns="0" lIns="0" bIns="0" rIns="0">
            <a:spAutoFit/>
          </a:bodyPr>
          <a:lstStyle/>
          <a:p>
            <a:pPr algn="just" marL="0" indent="0" lvl="0">
              <a:lnSpc>
                <a:spcPts val="3068"/>
              </a:lnSpc>
            </a:pPr>
            <a:r>
              <a:rPr lang="en-US" sz="2191">
                <a:solidFill>
                  <a:srgbClr val="FFFFFF"/>
                </a:solidFill>
                <a:latin typeface="Aileron"/>
                <a:ea typeface="Aileron"/>
                <a:cs typeface="Aileron"/>
                <a:sym typeface="Aileron"/>
              </a:rPr>
              <a:t>Minkurinn lifir við ár, vötn og strandsvæði, helst nálægt vatni. Hann býr í holum við vatnsbakka. </a:t>
            </a:r>
          </a:p>
          <a:p>
            <a:pPr algn="just" marL="0" indent="0" lvl="0">
              <a:lnSpc>
                <a:spcPts val="3068"/>
              </a:lnSpc>
            </a:pPr>
            <a:r>
              <a:rPr lang="en-US" sz="2191">
                <a:solidFill>
                  <a:srgbClr val="FFFFFF"/>
                </a:solidFill>
                <a:latin typeface="Aileron"/>
                <a:ea typeface="Aileron"/>
                <a:cs typeface="Aileron"/>
                <a:sym typeface="Aileron"/>
              </a:rPr>
              <a:t>Hann finnst um allt land  en ekki á hálendi Íslands.</a:t>
            </a:r>
          </a:p>
        </p:txBody>
      </p:sp>
      <p:sp>
        <p:nvSpPr>
          <p:cNvPr name="TextBox 22" id="22"/>
          <p:cNvSpPr txBox="true"/>
          <p:nvPr/>
        </p:nvSpPr>
        <p:spPr>
          <a:xfrm rot="0">
            <a:off x="13826583" y="6661749"/>
            <a:ext cx="3790029" cy="1934884"/>
          </a:xfrm>
          <a:prstGeom prst="rect">
            <a:avLst/>
          </a:prstGeom>
        </p:spPr>
        <p:txBody>
          <a:bodyPr anchor="t" rtlCol="false" tIns="0" lIns="0" bIns="0" rIns="0">
            <a:spAutoFit/>
          </a:bodyPr>
          <a:lstStyle/>
          <a:p>
            <a:pPr algn="just" marL="0" indent="0" lvl="0">
              <a:lnSpc>
                <a:spcPts val="3077"/>
              </a:lnSpc>
            </a:pPr>
            <a:r>
              <a:rPr lang="en-US" sz="2198">
                <a:solidFill>
                  <a:srgbClr val="FFFFFF"/>
                </a:solidFill>
                <a:latin typeface="Aileron"/>
                <a:ea typeface="Aileron"/>
                <a:cs typeface="Aileron"/>
                <a:sym typeface="Aileron"/>
              </a:rPr>
              <a:t>Lengd: 50-60 cm með skotti</a:t>
            </a:r>
          </a:p>
          <a:p>
            <a:pPr algn="just" marL="0" indent="0" lvl="0">
              <a:lnSpc>
                <a:spcPts val="3077"/>
              </a:lnSpc>
            </a:pPr>
            <a:r>
              <a:rPr lang="en-US" sz="2198">
                <a:solidFill>
                  <a:srgbClr val="FFFFFF"/>
                </a:solidFill>
                <a:latin typeface="Aileron"/>
                <a:ea typeface="Aileron"/>
                <a:cs typeface="Aileron"/>
                <a:sym typeface="Aileron"/>
              </a:rPr>
              <a:t>Hæð: 10-15 cm við herðar</a:t>
            </a:r>
          </a:p>
          <a:p>
            <a:pPr algn="just" marL="0" indent="0" lvl="0">
              <a:lnSpc>
                <a:spcPts val="3077"/>
              </a:lnSpc>
            </a:pPr>
            <a:r>
              <a:rPr lang="en-US" sz="2198">
                <a:solidFill>
                  <a:srgbClr val="FFFFFF"/>
                </a:solidFill>
                <a:latin typeface="Aileron"/>
                <a:ea typeface="Aileron"/>
                <a:cs typeface="Aileron"/>
                <a:sym typeface="Aileron"/>
              </a:rPr>
              <a:t>Skott: 15-20 cm</a:t>
            </a:r>
          </a:p>
          <a:p>
            <a:pPr algn="just" marL="0" indent="0" lvl="0">
              <a:lnSpc>
                <a:spcPts val="3077"/>
              </a:lnSpc>
            </a:pPr>
            <a:r>
              <a:rPr lang="en-US" sz="2198">
                <a:solidFill>
                  <a:srgbClr val="FFFFFF"/>
                </a:solidFill>
                <a:latin typeface="Aileron"/>
                <a:ea typeface="Aileron"/>
                <a:cs typeface="Aileron"/>
                <a:sym typeface="Aileron"/>
              </a:rPr>
              <a:t>Þyngd: 0.5-1.5 kg</a:t>
            </a:r>
          </a:p>
          <a:p>
            <a:pPr algn="just" marL="0" indent="0" lvl="0">
              <a:lnSpc>
                <a:spcPts val="3077"/>
              </a:lnSpc>
            </a:pPr>
            <a:r>
              <a:rPr lang="en-US" sz="2198">
                <a:solidFill>
                  <a:srgbClr val="FFFFFF"/>
                </a:solidFill>
                <a:latin typeface="Aileron"/>
                <a:ea typeface="Aileron"/>
                <a:cs typeface="Aileron"/>
                <a:sym typeface="Aileron"/>
              </a:rPr>
              <a:t>(karldýr eru stærri en kvendýr)</a:t>
            </a:r>
          </a:p>
        </p:txBody>
      </p:sp>
      <p:sp>
        <p:nvSpPr>
          <p:cNvPr name="TextBox 23" id="23"/>
          <p:cNvSpPr txBox="true"/>
          <p:nvPr/>
        </p:nvSpPr>
        <p:spPr>
          <a:xfrm rot="0">
            <a:off x="13826583" y="5103095"/>
            <a:ext cx="5229561" cy="890341"/>
          </a:xfrm>
          <a:prstGeom prst="rect">
            <a:avLst/>
          </a:prstGeom>
        </p:spPr>
        <p:txBody>
          <a:bodyPr anchor="t" rtlCol="false" tIns="0" lIns="0" bIns="0" rIns="0">
            <a:spAutoFit/>
          </a:bodyPr>
          <a:lstStyle/>
          <a:p>
            <a:pPr algn="l" marL="0" indent="0" lvl="0">
              <a:lnSpc>
                <a:spcPts val="6716"/>
              </a:lnSpc>
            </a:pPr>
            <a:r>
              <a:rPr lang="en-US" sz="6716" spc="-335">
                <a:solidFill>
                  <a:srgbClr val="FFF27D"/>
                </a:solidFill>
                <a:latin typeface="League Spartan"/>
                <a:ea typeface="League Spartan"/>
                <a:cs typeface="League Spartan"/>
                <a:sym typeface="League Spartan"/>
              </a:rPr>
              <a:t>Stærð</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8201B"/>
        </a:solidFill>
      </p:bgPr>
    </p:bg>
    <p:spTree>
      <p:nvGrpSpPr>
        <p:cNvPr id="1" name=""/>
        <p:cNvGrpSpPr/>
        <p:nvPr/>
      </p:nvGrpSpPr>
      <p:grpSpPr>
        <a:xfrm>
          <a:off x="0" y="0"/>
          <a:ext cx="0" cy="0"/>
          <a:chOff x="0" y="0"/>
          <a:chExt cx="0" cy="0"/>
        </a:xfrm>
      </p:grpSpPr>
      <p:grpSp>
        <p:nvGrpSpPr>
          <p:cNvPr name="Group 2" id="2"/>
          <p:cNvGrpSpPr/>
          <p:nvPr/>
        </p:nvGrpSpPr>
        <p:grpSpPr>
          <a:xfrm rot="0">
            <a:off x="-699180" y="498352"/>
            <a:ext cx="19686360" cy="730430"/>
            <a:chOff x="0" y="0"/>
            <a:chExt cx="10953185" cy="406400"/>
          </a:xfrm>
        </p:grpSpPr>
        <p:sp>
          <p:nvSpPr>
            <p:cNvPr name="Freeform 3" id="3"/>
            <p:cNvSpPr/>
            <p:nvPr/>
          </p:nvSpPr>
          <p:spPr>
            <a:xfrm flipH="false" flipV="false" rot="0">
              <a:off x="0" y="0"/>
              <a:ext cx="10953185" cy="406400"/>
            </a:xfrm>
            <a:custGeom>
              <a:avLst/>
              <a:gdLst/>
              <a:ahLst/>
              <a:cxnLst/>
              <a:rect r="r" b="b" t="t" l="l"/>
              <a:pathLst>
                <a:path h="406400" w="10953185">
                  <a:moveTo>
                    <a:pt x="10749985" y="0"/>
                  </a:moveTo>
                  <a:cubicBezTo>
                    <a:pt x="10862209" y="0"/>
                    <a:pt x="10953185" y="90976"/>
                    <a:pt x="10953185" y="203200"/>
                  </a:cubicBezTo>
                  <a:cubicBezTo>
                    <a:pt x="10953185" y="315424"/>
                    <a:pt x="10862209" y="406400"/>
                    <a:pt x="10749985" y="406400"/>
                  </a:cubicBezTo>
                  <a:lnTo>
                    <a:pt x="203200" y="406400"/>
                  </a:lnTo>
                  <a:cubicBezTo>
                    <a:pt x="90976" y="406400"/>
                    <a:pt x="0" y="315424"/>
                    <a:pt x="0" y="203200"/>
                  </a:cubicBezTo>
                  <a:cubicBezTo>
                    <a:pt x="0" y="90976"/>
                    <a:pt x="90976" y="0"/>
                    <a:pt x="203200" y="0"/>
                  </a:cubicBezTo>
                  <a:close/>
                </a:path>
              </a:pathLst>
            </a:custGeom>
            <a:ln w="38100" cap="sq">
              <a:solidFill>
                <a:srgbClr val="FFFFFF">
                  <a:alpha val="69804"/>
                </a:srgbClr>
              </a:solidFill>
              <a:prstDash val="solid"/>
              <a:miter/>
            </a:ln>
          </p:spPr>
        </p:sp>
        <p:sp>
          <p:nvSpPr>
            <p:cNvPr name="TextBox 4" id="4"/>
            <p:cNvSpPr txBox="true"/>
            <p:nvPr/>
          </p:nvSpPr>
          <p:spPr>
            <a:xfrm>
              <a:off x="0" y="-47625"/>
              <a:ext cx="10953185" cy="454025"/>
            </a:xfrm>
            <a:prstGeom prst="rect">
              <a:avLst/>
            </a:prstGeom>
          </p:spPr>
          <p:txBody>
            <a:bodyPr anchor="ctr" rtlCol="false" tIns="50800" lIns="50800" bIns="50800" rIns="50800"/>
            <a:lstStyle/>
            <a:p>
              <a:pPr algn="ctr" marL="0" indent="0" lvl="0">
                <a:lnSpc>
                  <a:spcPts val="2939"/>
                </a:lnSpc>
              </a:pPr>
            </a:p>
          </p:txBody>
        </p:sp>
      </p:grpSp>
      <p:grpSp>
        <p:nvGrpSpPr>
          <p:cNvPr name="Group 5" id="5"/>
          <p:cNvGrpSpPr/>
          <p:nvPr/>
        </p:nvGrpSpPr>
        <p:grpSpPr>
          <a:xfrm rot="0">
            <a:off x="-699180" y="9921785"/>
            <a:ext cx="19686360" cy="730430"/>
            <a:chOff x="0" y="0"/>
            <a:chExt cx="10953185" cy="406400"/>
          </a:xfrm>
        </p:grpSpPr>
        <p:sp>
          <p:nvSpPr>
            <p:cNvPr name="Freeform 6" id="6"/>
            <p:cNvSpPr/>
            <p:nvPr/>
          </p:nvSpPr>
          <p:spPr>
            <a:xfrm flipH="false" flipV="false" rot="0">
              <a:off x="0" y="0"/>
              <a:ext cx="10953185" cy="406400"/>
            </a:xfrm>
            <a:custGeom>
              <a:avLst/>
              <a:gdLst/>
              <a:ahLst/>
              <a:cxnLst/>
              <a:rect r="r" b="b" t="t" l="l"/>
              <a:pathLst>
                <a:path h="406400" w="10953185">
                  <a:moveTo>
                    <a:pt x="10749985" y="0"/>
                  </a:moveTo>
                  <a:cubicBezTo>
                    <a:pt x="10862209" y="0"/>
                    <a:pt x="10953185" y="90976"/>
                    <a:pt x="10953185" y="203200"/>
                  </a:cubicBezTo>
                  <a:cubicBezTo>
                    <a:pt x="10953185" y="315424"/>
                    <a:pt x="10862209" y="406400"/>
                    <a:pt x="10749985" y="406400"/>
                  </a:cubicBezTo>
                  <a:lnTo>
                    <a:pt x="203200" y="406400"/>
                  </a:lnTo>
                  <a:cubicBezTo>
                    <a:pt x="90976" y="406400"/>
                    <a:pt x="0" y="315424"/>
                    <a:pt x="0" y="203200"/>
                  </a:cubicBezTo>
                  <a:cubicBezTo>
                    <a:pt x="0" y="90976"/>
                    <a:pt x="90976" y="0"/>
                    <a:pt x="203200" y="0"/>
                  </a:cubicBezTo>
                  <a:close/>
                </a:path>
              </a:pathLst>
            </a:custGeom>
            <a:ln w="38100" cap="sq">
              <a:solidFill>
                <a:srgbClr val="FFFFFF">
                  <a:alpha val="69804"/>
                </a:srgbClr>
              </a:solidFill>
              <a:prstDash val="solid"/>
              <a:miter/>
            </a:ln>
          </p:spPr>
        </p:sp>
        <p:sp>
          <p:nvSpPr>
            <p:cNvPr name="TextBox 7" id="7"/>
            <p:cNvSpPr txBox="true"/>
            <p:nvPr/>
          </p:nvSpPr>
          <p:spPr>
            <a:xfrm>
              <a:off x="0" y="-47625"/>
              <a:ext cx="10953185" cy="454025"/>
            </a:xfrm>
            <a:prstGeom prst="rect">
              <a:avLst/>
            </a:prstGeom>
          </p:spPr>
          <p:txBody>
            <a:bodyPr anchor="ctr" rtlCol="false" tIns="50800" lIns="50800" bIns="50800" rIns="50800"/>
            <a:lstStyle/>
            <a:p>
              <a:pPr algn="ctr" marL="0" indent="0" lvl="0">
                <a:lnSpc>
                  <a:spcPts val="2939"/>
                </a:lnSpc>
              </a:pPr>
            </a:p>
          </p:txBody>
        </p:sp>
      </p:grpSp>
      <p:sp>
        <p:nvSpPr>
          <p:cNvPr name="Freeform 8" id="8"/>
          <p:cNvSpPr/>
          <p:nvPr/>
        </p:nvSpPr>
        <p:spPr>
          <a:xfrm flipH="false" flipV="false" rot="0">
            <a:off x="16950058" y="8949058"/>
            <a:ext cx="618483" cy="618483"/>
          </a:xfrm>
          <a:custGeom>
            <a:avLst/>
            <a:gdLst/>
            <a:ahLst/>
            <a:cxnLst/>
            <a:rect r="r" b="b" t="t" l="l"/>
            <a:pathLst>
              <a:path h="618483" w="618483">
                <a:moveTo>
                  <a:pt x="0" y="0"/>
                </a:moveTo>
                <a:lnTo>
                  <a:pt x="618484" y="0"/>
                </a:lnTo>
                <a:lnTo>
                  <a:pt x="618484" y="618484"/>
                </a:lnTo>
                <a:lnTo>
                  <a:pt x="0" y="6184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456095" y="5714761"/>
            <a:ext cx="9007167" cy="3852780"/>
            <a:chOff x="0" y="0"/>
            <a:chExt cx="1395446" cy="596896"/>
          </a:xfrm>
        </p:grpSpPr>
        <p:sp>
          <p:nvSpPr>
            <p:cNvPr name="Freeform 10" id="10"/>
            <p:cNvSpPr/>
            <p:nvPr/>
          </p:nvSpPr>
          <p:spPr>
            <a:xfrm flipH="false" flipV="false" rot="0">
              <a:off x="0" y="0"/>
              <a:ext cx="1395446" cy="596897"/>
            </a:xfrm>
            <a:custGeom>
              <a:avLst/>
              <a:gdLst/>
              <a:ahLst/>
              <a:cxnLst/>
              <a:rect r="r" b="b" t="t" l="l"/>
              <a:pathLst>
                <a:path h="596897" w="1395446">
                  <a:moveTo>
                    <a:pt x="33522" y="0"/>
                  </a:moveTo>
                  <a:lnTo>
                    <a:pt x="1361924" y="0"/>
                  </a:lnTo>
                  <a:cubicBezTo>
                    <a:pt x="1380438" y="0"/>
                    <a:pt x="1395446" y="15008"/>
                    <a:pt x="1395446" y="33522"/>
                  </a:cubicBezTo>
                  <a:lnTo>
                    <a:pt x="1395446" y="563375"/>
                  </a:lnTo>
                  <a:cubicBezTo>
                    <a:pt x="1395446" y="581888"/>
                    <a:pt x="1380438" y="596897"/>
                    <a:pt x="1361924" y="596897"/>
                  </a:cubicBezTo>
                  <a:lnTo>
                    <a:pt x="33522" y="596897"/>
                  </a:lnTo>
                  <a:cubicBezTo>
                    <a:pt x="24631" y="596897"/>
                    <a:pt x="16105" y="593365"/>
                    <a:pt x="9818" y="587078"/>
                  </a:cubicBezTo>
                  <a:cubicBezTo>
                    <a:pt x="3532" y="580792"/>
                    <a:pt x="0" y="572265"/>
                    <a:pt x="0" y="563375"/>
                  </a:cubicBezTo>
                  <a:lnTo>
                    <a:pt x="0" y="33522"/>
                  </a:lnTo>
                  <a:cubicBezTo>
                    <a:pt x="0" y="15008"/>
                    <a:pt x="15008" y="0"/>
                    <a:pt x="33522" y="0"/>
                  </a:cubicBezTo>
                  <a:close/>
                </a:path>
              </a:pathLst>
            </a:custGeom>
            <a:blipFill>
              <a:blip r:embed="rId4"/>
              <a:stretch>
                <a:fillRect l="0" t="-16628" r="0" b="-16628"/>
              </a:stretch>
            </a:blipFill>
          </p:spPr>
        </p:sp>
      </p:grpSp>
      <p:grpSp>
        <p:nvGrpSpPr>
          <p:cNvPr name="Group 11" id="11"/>
          <p:cNvGrpSpPr/>
          <p:nvPr/>
        </p:nvGrpSpPr>
        <p:grpSpPr>
          <a:xfrm rot="0">
            <a:off x="1028700" y="3180480"/>
            <a:ext cx="8115300" cy="2657808"/>
            <a:chOff x="0" y="0"/>
            <a:chExt cx="1669815" cy="546874"/>
          </a:xfrm>
        </p:grpSpPr>
        <p:sp>
          <p:nvSpPr>
            <p:cNvPr name="Freeform 12" id="12"/>
            <p:cNvSpPr/>
            <p:nvPr/>
          </p:nvSpPr>
          <p:spPr>
            <a:xfrm flipH="false" flipV="false" rot="0">
              <a:off x="0" y="0"/>
              <a:ext cx="1669815" cy="546874"/>
            </a:xfrm>
            <a:custGeom>
              <a:avLst/>
              <a:gdLst/>
              <a:ahLst/>
              <a:cxnLst/>
              <a:rect r="r" b="b" t="t" l="l"/>
              <a:pathLst>
                <a:path h="546874" w="1669815">
                  <a:moveTo>
                    <a:pt x="18633" y="0"/>
                  </a:moveTo>
                  <a:lnTo>
                    <a:pt x="1651182" y="0"/>
                  </a:lnTo>
                  <a:cubicBezTo>
                    <a:pt x="1656124" y="0"/>
                    <a:pt x="1660863" y="1963"/>
                    <a:pt x="1664357" y="5457"/>
                  </a:cubicBezTo>
                  <a:cubicBezTo>
                    <a:pt x="1667852" y="8952"/>
                    <a:pt x="1669815" y="13691"/>
                    <a:pt x="1669815" y="18633"/>
                  </a:cubicBezTo>
                  <a:lnTo>
                    <a:pt x="1669815" y="528241"/>
                  </a:lnTo>
                  <a:cubicBezTo>
                    <a:pt x="1669815" y="533183"/>
                    <a:pt x="1667852" y="537922"/>
                    <a:pt x="1664357" y="541417"/>
                  </a:cubicBezTo>
                  <a:cubicBezTo>
                    <a:pt x="1660863" y="544911"/>
                    <a:pt x="1656124" y="546874"/>
                    <a:pt x="1651182" y="546874"/>
                  </a:cubicBezTo>
                  <a:lnTo>
                    <a:pt x="18633" y="546874"/>
                  </a:lnTo>
                  <a:cubicBezTo>
                    <a:pt x="8342" y="546874"/>
                    <a:pt x="0" y="538532"/>
                    <a:pt x="0" y="528241"/>
                  </a:cubicBezTo>
                  <a:lnTo>
                    <a:pt x="0" y="18633"/>
                  </a:lnTo>
                  <a:cubicBezTo>
                    <a:pt x="0" y="13691"/>
                    <a:pt x="1963" y="8952"/>
                    <a:pt x="5457" y="5457"/>
                  </a:cubicBezTo>
                  <a:cubicBezTo>
                    <a:pt x="8952" y="1963"/>
                    <a:pt x="13691" y="0"/>
                    <a:pt x="18633" y="0"/>
                  </a:cubicBezTo>
                  <a:close/>
                </a:path>
              </a:pathLst>
            </a:custGeom>
            <a:solidFill>
              <a:srgbClr val="363924"/>
            </a:solidFill>
          </p:spPr>
        </p:sp>
        <p:sp>
          <p:nvSpPr>
            <p:cNvPr name="TextBox 13" id="13"/>
            <p:cNvSpPr txBox="true"/>
            <p:nvPr/>
          </p:nvSpPr>
          <p:spPr>
            <a:xfrm>
              <a:off x="0" y="-47625"/>
              <a:ext cx="1669815" cy="594499"/>
            </a:xfrm>
            <a:prstGeom prst="rect">
              <a:avLst/>
            </a:prstGeom>
          </p:spPr>
          <p:txBody>
            <a:bodyPr anchor="ctr" rtlCol="false" tIns="50800" lIns="50800" bIns="50800" rIns="50800"/>
            <a:lstStyle/>
            <a:p>
              <a:pPr algn="ctr" marL="0" indent="0" lvl="0">
                <a:lnSpc>
                  <a:spcPts val="2939"/>
                </a:lnSpc>
              </a:pPr>
            </a:p>
          </p:txBody>
        </p:sp>
      </p:grpSp>
      <p:sp>
        <p:nvSpPr>
          <p:cNvPr name="TextBox 14" id="14"/>
          <p:cNvSpPr txBox="true"/>
          <p:nvPr/>
        </p:nvSpPr>
        <p:spPr>
          <a:xfrm rot="0">
            <a:off x="14348543" y="674655"/>
            <a:ext cx="2746110" cy="306737"/>
          </a:xfrm>
          <a:prstGeom prst="rect">
            <a:avLst/>
          </a:prstGeom>
        </p:spPr>
        <p:txBody>
          <a:bodyPr anchor="t" rtlCol="false" tIns="0" lIns="0" bIns="0" rIns="0">
            <a:spAutoFit/>
          </a:bodyPr>
          <a:lstStyle/>
          <a:p>
            <a:pPr algn="r" marL="0" indent="0" lvl="0">
              <a:lnSpc>
                <a:spcPts val="2518"/>
              </a:lnSpc>
            </a:pPr>
            <a:r>
              <a:rPr lang="en-US" b="true" sz="1798">
                <a:solidFill>
                  <a:srgbClr val="FFFFFF"/>
                </a:solidFill>
                <a:latin typeface="Aileron Bold"/>
                <a:ea typeface="Aileron Bold"/>
                <a:cs typeface="Aileron Bold"/>
                <a:sym typeface="Aileron Bold"/>
              </a:rPr>
              <a:t>@MINKURINN</a:t>
            </a:r>
          </a:p>
        </p:txBody>
      </p:sp>
      <p:sp>
        <p:nvSpPr>
          <p:cNvPr name="TextBox 15" id="15"/>
          <p:cNvSpPr txBox="true"/>
          <p:nvPr/>
        </p:nvSpPr>
        <p:spPr>
          <a:xfrm rot="0">
            <a:off x="1028700" y="1874213"/>
            <a:ext cx="7786852" cy="1122411"/>
          </a:xfrm>
          <a:prstGeom prst="rect">
            <a:avLst/>
          </a:prstGeom>
        </p:spPr>
        <p:txBody>
          <a:bodyPr anchor="t" rtlCol="false" tIns="0" lIns="0" bIns="0" rIns="0">
            <a:spAutoFit/>
          </a:bodyPr>
          <a:lstStyle/>
          <a:p>
            <a:pPr algn="l" marL="0" indent="0" lvl="0">
              <a:lnSpc>
                <a:spcPts val="8496"/>
              </a:lnSpc>
            </a:pPr>
            <a:r>
              <a:rPr lang="en-US" b="true" sz="8496" spc="-424">
                <a:solidFill>
                  <a:srgbClr val="FFF27D"/>
                </a:solidFill>
                <a:latin typeface="League Spartan"/>
                <a:ea typeface="League Spartan"/>
                <a:cs typeface="League Spartan"/>
                <a:sym typeface="League Spartan"/>
              </a:rPr>
              <a:t>Fæða minksins</a:t>
            </a:r>
          </a:p>
        </p:txBody>
      </p:sp>
      <p:sp>
        <p:nvSpPr>
          <p:cNvPr name="TextBox 16" id="16"/>
          <p:cNvSpPr txBox="true"/>
          <p:nvPr/>
        </p:nvSpPr>
        <p:spPr>
          <a:xfrm rot="0">
            <a:off x="1028700" y="691165"/>
            <a:ext cx="2426913" cy="306737"/>
          </a:xfrm>
          <a:prstGeom prst="rect">
            <a:avLst/>
          </a:prstGeom>
        </p:spPr>
        <p:txBody>
          <a:bodyPr anchor="t" rtlCol="false" tIns="0" lIns="0" bIns="0" rIns="0">
            <a:spAutoFit/>
          </a:bodyPr>
          <a:lstStyle/>
          <a:p>
            <a:pPr algn="l" marL="0" indent="0" lvl="0">
              <a:lnSpc>
                <a:spcPts val="2518"/>
              </a:lnSpc>
            </a:pPr>
            <a:r>
              <a:rPr lang="en-US" b="true" sz="1798">
                <a:solidFill>
                  <a:srgbClr val="FFFFFF"/>
                </a:solidFill>
                <a:latin typeface="Aileron Bold"/>
                <a:ea typeface="Aileron Bold"/>
                <a:cs typeface="Aileron Bold"/>
                <a:sym typeface="Aileron Bold"/>
              </a:rPr>
              <a:t>VILLT DÝR Á ÍSLANDI</a:t>
            </a:r>
          </a:p>
        </p:txBody>
      </p:sp>
      <p:sp>
        <p:nvSpPr>
          <p:cNvPr name="TextBox 17" id="17"/>
          <p:cNvSpPr txBox="true"/>
          <p:nvPr/>
        </p:nvSpPr>
        <p:spPr>
          <a:xfrm rot="0">
            <a:off x="1357148" y="3672899"/>
            <a:ext cx="7458404" cy="1544359"/>
          </a:xfrm>
          <a:prstGeom prst="rect">
            <a:avLst/>
          </a:prstGeom>
        </p:spPr>
        <p:txBody>
          <a:bodyPr anchor="t" rtlCol="false" tIns="0" lIns="0" bIns="0" rIns="0">
            <a:spAutoFit/>
          </a:bodyPr>
          <a:lstStyle/>
          <a:p>
            <a:pPr algn="just" marL="0" indent="0" lvl="0">
              <a:lnSpc>
                <a:spcPts val="3077"/>
              </a:lnSpc>
            </a:pPr>
            <a:r>
              <a:rPr lang="en-US" sz="2198">
                <a:solidFill>
                  <a:srgbClr val="FFFFFF"/>
                </a:solidFill>
                <a:latin typeface="Aileron"/>
                <a:ea typeface="Aileron"/>
                <a:cs typeface="Aileron"/>
                <a:sym typeface="Aileron"/>
              </a:rPr>
              <a:t>Minkurinn er kjötæta og duglegur veiða. Hann veiðir bæði á landi, í vatni og sjó. </a:t>
            </a:r>
          </a:p>
          <a:p>
            <a:pPr algn="just" marL="0" indent="0" lvl="0">
              <a:lnSpc>
                <a:spcPts val="3077"/>
              </a:lnSpc>
            </a:pPr>
            <a:r>
              <a:rPr lang="en-US" sz="2198">
                <a:solidFill>
                  <a:srgbClr val="FFFFFF"/>
                </a:solidFill>
                <a:latin typeface="Aileron"/>
                <a:ea typeface="Aileron"/>
                <a:cs typeface="Aileron"/>
                <a:sym typeface="Aileron"/>
              </a:rPr>
              <a:t>Minkurinn aðlagar sig að fæðuvali sínu. Þetta gerir hann að öflugu rándýri í íslensku vistkerfi.</a:t>
            </a:r>
          </a:p>
        </p:txBody>
      </p:sp>
      <p:sp>
        <p:nvSpPr>
          <p:cNvPr name="TextBox 18" id="18"/>
          <p:cNvSpPr txBox="true"/>
          <p:nvPr/>
        </p:nvSpPr>
        <p:spPr>
          <a:xfrm rot="0">
            <a:off x="11300041" y="2233354"/>
            <a:ext cx="5959259" cy="763309"/>
          </a:xfrm>
          <a:prstGeom prst="rect">
            <a:avLst/>
          </a:prstGeom>
        </p:spPr>
        <p:txBody>
          <a:bodyPr anchor="t" rtlCol="false" tIns="0" lIns="0" bIns="0" rIns="0">
            <a:spAutoFit/>
          </a:bodyPr>
          <a:lstStyle/>
          <a:p>
            <a:pPr algn="l" marL="0" indent="0" lvl="0">
              <a:lnSpc>
                <a:spcPts val="3077"/>
              </a:lnSpc>
            </a:pPr>
            <a:r>
              <a:rPr lang="en-US" sz="2198">
                <a:solidFill>
                  <a:srgbClr val="FFFFFF"/>
                </a:solidFill>
                <a:latin typeface="Aileron"/>
                <a:ea typeface="Aileron"/>
                <a:cs typeface="Aileron"/>
                <a:sym typeface="Aileron"/>
              </a:rPr>
              <a:t>Étur aðallega fugla, egg og smádýr sem finnast í náttúrunni.</a:t>
            </a:r>
          </a:p>
        </p:txBody>
      </p:sp>
      <p:sp>
        <p:nvSpPr>
          <p:cNvPr name="TextBox 19" id="19"/>
          <p:cNvSpPr txBox="true"/>
          <p:nvPr/>
        </p:nvSpPr>
        <p:spPr>
          <a:xfrm rot="0">
            <a:off x="11341002" y="1680259"/>
            <a:ext cx="3331315" cy="481380"/>
          </a:xfrm>
          <a:prstGeom prst="rect">
            <a:avLst/>
          </a:prstGeom>
        </p:spPr>
        <p:txBody>
          <a:bodyPr anchor="t" rtlCol="false" tIns="0" lIns="0" bIns="0" rIns="0">
            <a:spAutoFit/>
          </a:bodyPr>
          <a:lstStyle/>
          <a:p>
            <a:pPr algn="l" marL="0" indent="0" lvl="0">
              <a:lnSpc>
                <a:spcPts val="3917"/>
              </a:lnSpc>
            </a:pPr>
            <a:r>
              <a:rPr lang="en-US" b="true" sz="2798">
                <a:solidFill>
                  <a:srgbClr val="FFF27D"/>
                </a:solidFill>
                <a:latin typeface="Aileron Bold"/>
                <a:ea typeface="Aileron Bold"/>
                <a:cs typeface="Aileron Bold"/>
                <a:sym typeface="Aileron Bold"/>
              </a:rPr>
              <a:t>Kjötæta</a:t>
            </a:r>
          </a:p>
        </p:txBody>
      </p:sp>
      <p:sp>
        <p:nvSpPr>
          <p:cNvPr name="TextBox 20" id="20"/>
          <p:cNvSpPr txBox="true"/>
          <p:nvPr/>
        </p:nvSpPr>
        <p:spPr>
          <a:xfrm rot="0">
            <a:off x="11300041" y="3835469"/>
            <a:ext cx="5959259" cy="372784"/>
          </a:xfrm>
          <a:prstGeom prst="rect">
            <a:avLst/>
          </a:prstGeom>
        </p:spPr>
        <p:txBody>
          <a:bodyPr anchor="t" rtlCol="false" tIns="0" lIns="0" bIns="0" rIns="0">
            <a:spAutoFit/>
          </a:bodyPr>
          <a:lstStyle/>
          <a:p>
            <a:pPr algn="l" marL="0" indent="0" lvl="0">
              <a:lnSpc>
                <a:spcPts val="3077"/>
              </a:lnSpc>
            </a:pPr>
            <a:r>
              <a:rPr lang="en-US" sz="2198">
                <a:solidFill>
                  <a:srgbClr val="FFFFFF"/>
                </a:solidFill>
                <a:latin typeface="Aileron"/>
                <a:ea typeface="Aileron"/>
                <a:cs typeface="Aileron"/>
                <a:sym typeface="Aileron"/>
              </a:rPr>
              <a:t>Við ströndina étur hann fiska og krabbadýr </a:t>
            </a:r>
          </a:p>
        </p:txBody>
      </p:sp>
      <p:sp>
        <p:nvSpPr>
          <p:cNvPr name="TextBox 21" id="21"/>
          <p:cNvSpPr txBox="true"/>
          <p:nvPr/>
        </p:nvSpPr>
        <p:spPr>
          <a:xfrm rot="0">
            <a:off x="11341002" y="3282374"/>
            <a:ext cx="4639646" cy="481380"/>
          </a:xfrm>
          <a:prstGeom prst="rect">
            <a:avLst/>
          </a:prstGeom>
        </p:spPr>
        <p:txBody>
          <a:bodyPr anchor="t" rtlCol="false" tIns="0" lIns="0" bIns="0" rIns="0">
            <a:spAutoFit/>
          </a:bodyPr>
          <a:lstStyle/>
          <a:p>
            <a:pPr algn="l" marL="0" indent="0" lvl="0">
              <a:lnSpc>
                <a:spcPts val="3917"/>
              </a:lnSpc>
            </a:pPr>
            <a:r>
              <a:rPr lang="en-US" b="true" sz="2798">
                <a:solidFill>
                  <a:srgbClr val="FFF27D"/>
                </a:solidFill>
                <a:latin typeface="Aileron Bold"/>
                <a:ea typeface="Aileron Bold"/>
                <a:cs typeface="Aileron Bold"/>
                <a:sym typeface="Aileron Bold"/>
              </a:rPr>
              <a:t>Sjávarfang</a:t>
            </a:r>
          </a:p>
        </p:txBody>
      </p:sp>
      <p:sp>
        <p:nvSpPr>
          <p:cNvPr name="TextBox 22" id="22"/>
          <p:cNvSpPr txBox="true"/>
          <p:nvPr/>
        </p:nvSpPr>
        <p:spPr>
          <a:xfrm rot="0">
            <a:off x="11300041" y="5437584"/>
            <a:ext cx="5959259" cy="763309"/>
          </a:xfrm>
          <a:prstGeom prst="rect">
            <a:avLst/>
          </a:prstGeom>
        </p:spPr>
        <p:txBody>
          <a:bodyPr anchor="t" rtlCol="false" tIns="0" lIns="0" bIns="0" rIns="0">
            <a:spAutoFit/>
          </a:bodyPr>
          <a:lstStyle/>
          <a:p>
            <a:pPr algn="l" marL="0" indent="0" lvl="0">
              <a:lnSpc>
                <a:spcPts val="3077"/>
              </a:lnSpc>
            </a:pPr>
            <a:r>
              <a:rPr lang="en-US" sz="2198">
                <a:solidFill>
                  <a:srgbClr val="FFFFFF"/>
                </a:solidFill>
                <a:latin typeface="Aileron"/>
                <a:ea typeface="Aileron"/>
                <a:cs typeface="Aileron"/>
                <a:sym typeface="Aileron"/>
              </a:rPr>
              <a:t>Kanínur, mýs og rottur eru algengt bráð fyrir minkinn.</a:t>
            </a:r>
          </a:p>
        </p:txBody>
      </p:sp>
      <p:sp>
        <p:nvSpPr>
          <p:cNvPr name="TextBox 23" id="23"/>
          <p:cNvSpPr txBox="true"/>
          <p:nvPr/>
        </p:nvSpPr>
        <p:spPr>
          <a:xfrm rot="0">
            <a:off x="11341002" y="4884489"/>
            <a:ext cx="4174192" cy="481380"/>
          </a:xfrm>
          <a:prstGeom prst="rect">
            <a:avLst/>
          </a:prstGeom>
        </p:spPr>
        <p:txBody>
          <a:bodyPr anchor="t" rtlCol="false" tIns="0" lIns="0" bIns="0" rIns="0">
            <a:spAutoFit/>
          </a:bodyPr>
          <a:lstStyle/>
          <a:p>
            <a:pPr algn="l" marL="0" indent="0" lvl="0">
              <a:lnSpc>
                <a:spcPts val="3917"/>
              </a:lnSpc>
            </a:pPr>
            <a:r>
              <a:rPr lang="en-US" b="true" sz="2798">
                <a:solidFill>
                  <a:srgbClr val="FFF27D"/>
                </a:solidFill>
                <a:latin typeface="Aileron Bold"/>
                <a:ea typeface="Aileron Bold"/>
                <a:cs typeface="Aileron Bold"/>
                <a:sym typeface="Aileron Bold"/>
              </a:rPr>
              <a:t>Spendýr</a:t>
            </a:r>
          </a:p>
        </p:txBody>
      </p:sp>
      <p:sp>
        <p:nvSpPr>
          <p:cNvPr name="TextBox 24" id="24"/>
          <p:cNvSpPr txBox="true"/>
          <p:nvPr/>
        </p:nvSpPr>
        <p:spPr>
          <a:xfrm rot="0">
            <a:off x="11300041" y="7039699"/>
            <a:ext cx="5959259" cy="372784"/>
          </a:xfrm>
          <a:prstGeom prst="rect">
            <a:avLst/>
          </a:prstGeom>
        </p:spPr>
        <p:txBody>
          <a:bodyPr anchor="t" rtlCol="false" tIns="0" lIns="0" bIns="0" rIns="0">
            <a:spAutoFit/>
          </a:bodyPr>
          <a:lstStyle/>
          <a:p>
            <a:pPr algn="l" marL="0" indent="0" lvl="0">
              <a:lnSpc>
                <a:spcPts val="3077"/>
              </a:lnSpc>
            </a:pPr>
            <a:r>
              <a:rPr lang="en-US" sz="2198">
                <a:solidFill>
                  <a:srgbClr val="FFFFFF"/>
                </a:solidFill>
                <a:latin typeface="Aileron"/>
                <a:ea typeface="Aileron"/>
                <a:cs typeface="Aileron"/>
                <a:sym typeface="Aileron"/>
              </a:rPr>
              <a:t>Veiðir bæði á landi og í vatni með mikilli færni.</a:t>
            </a:r>
          </a:p>
        </p:txBody>
      </p:sp>
      <p:sp>
        <p:nvSpPr>
          <p:cNvPr name="TextBox 25" id="25"/>
          <p:cNvSpPr txBox="true"/>
          <p:nvPr/>
        </p:nvSpPr>
        <p:spPr>
          <a:xfrm rot="0">
            <a:off x="11341002" y="6486604"/>
            <a:ext cx="3331315" cy="481380"/>
          </a:xfrm>
          <a:prstGeom prst="rect">
            <a:avLst/>
          </a:prstGeom>
        </p:spPr>
        <p:txBody>
          <a:bodyPr anchor="t" rtlCol="false" tIns="0" lIns="0" bIns="0" rIns="0">
            <a:spAutoFit/>
          </a:bodyPr>
          <a:lstStyle/>
          <a:p>
            <a:pPr algn="l" marL="0" indent="0" lvl="0">
              <a:lnSpc>
                <a:spcPts val="3917"/>
              </a:lnSpc>
            </a:pPr>
            <a:r>
              <a:rPr lang="en-US" b="true" sz="2798">
                <a:solidFill>
                  <a:srgbClr val="FFF27D"/>
                </a:solidFill>
                <a:latin typeface="Aileron Bold"/>
                <a:ea typeface="Aileron Bold"/>
                <a:cs typeface="Aileron Bold"/>
                <a:sym typeface="Aileron Bold"/>
              </a:rPr>
              <a:t>Veiðiaðferðir</a:t>
            </a:r>
          </a:p>
        </p:txBody>
      </p:sp>
      <p:sp>
        <p:nvSpPr>
          <p:cNvPr name="TextBox 26" id="26"/>
          <p:cNvSpPr txBox="true"/>
          <p:nvPr/>
        </p:nvSpPr>
        <p:spPr>
          <a:xfrm rot="0">
            <a:off x="11259080" y="8495030"/>
            <a:ext cx="5959259" cy="763309"/>
          </a:xfrm>
          <a:prstGeom prst="rect">
            <a:avLst/>
          </a:prstGeom>
        </p:spPr>
        <p:txBody>
          <a:bodyPr anchor="t" rtlCol="false" tIns="0" lIns="0" bIns="0" rIns="0">
            <a:spAutoFit/>
          </a:bodyPr>
          <a:lstStyle/>
          <a:p>
            <a:pPr algn="l" marL="0" indent="0" lvl="0">
              <a:lnSpc>
                <a:spcPts val="3077"/>
              </a:lnSpc>
            </a:pPr>
            <a:r>
              <a:rPr lang="en-US" sz="2198">
                <a:solidFill>
                  <a:srgbClr val="FFFFFF"/>
                </a:solidFill>
                <a:latin typeface="Aileron"/>
                <a:ea typeface="Aileron"/>
                <a:cs typeface="Aileron"/>
                <a:sym typeface="Aileron"/>
              </a:rPr>
              <a:t>Vatnafugla og egg þeirra eru sérstaklega í hættu vegna minksins.</a:t>
            </a:r>
          </a:p>
        </p:txBody>
      </p:sp>
      <p:sp>
        <p:nvSpPr>
          <p:cNvPr name="TextBox 27" id="27"/>
          <p:cNvSpPr txBox="true"/>
          <p:nvPr/>
        </p:nvSpPr>
        <p:spPr>
          <a:xfrm rot="0">
            <a:off x="11300041" y="7941935"/>
            <a:ext cx="4421557" cy="481380"/>
          </a:xfrm>
          <a:prstGeom prst="rect">
            <a:avLst/>
          </a:prstGeom>
        </p:spPr>
        <p:txBody>
          <a:bodyPr anchor="t" rtlCol="false" tIns="0" lIns="0" bIns="0" rIns="0">
            <a:spAutoFit/>
          </a:bodyPr>
          <a:lstStyle/>
          <a:p>
            <a:pPr algn="l" marL="0" indent="0" lvl="0">
              <a:lnSpc>
                <a:spcPts val="3917"/>
              </a:lnSpc>
            </a:pPr>
            <a:r>
              <a:rPr lang="en-US" b="true" sz="2798">
                <a:solidFill>
                  <a:srgbClr val="FFF27D"/>
                </a:solidFill>
                <a:latin typeface="Aileron Bold"/>
                <a:ea typeface="Aileron Bold"/>
                <a:cs typeface="Aileron Bold"/>
                <a:sym typeface="Aileron Bold"/>
              </a:rPr>
              <a:t>Vatnafuglar</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8201B"/>
        </a:solidFill>
      </p:bgPr>
    </p:bg>
    <p:spTree>
      <p:nvGrpSpPr>
        <p:cNvPr id="1" name=""/>
        <p:cNvGrpSpPr/>
        <p:nvPr/>
      </p:nvGrpSpPr>
      <p:grpSpPr>
        <a:xfrm>
          <a:off x="0" y="0"/>
          <a:ext cx="0" cy="0"/>
          <a:chOff x="0" y="0"/>
          <a:chExt cx="0" cy="0"/>
        </a:xfrm>
      </p:grpSpPr>
      <p:grpSp>
        <p:nvGrpSpPr>
          <p:cNvPr name="Group 2" id="2"/>
          <p:cNvGrpSpPr/>
          <p:nvPr/>
        </p:nvGrpSpPr>
        <p:grpSpPr>
          <a:xfrm rot="0">
            <a:off x="-699180" y="498352"/>
            <a:ext cx="19686360" cy="730430"/>
            <a:chOff x="0" y="0"/>
            <a:chExt cx="10953185" cy="406400"/>
          </a:xfrm>
        </p:grpSpPr>
        <p:sp>
          <p:nvSpPr>
            <p:cNvPr name="Freeform 3" id="3"/>
            <p:cNvSpPr/>
            <p:nvPr/>
          </p:nvSpPr>
          <p:spPr>
            <a:xfrm flipH="false" flipV="false" rot="0">
              <a:off x="0" y="0"/>
              <a:ext cx="10953185" cy="406400"/>
            </a:xfrm>
            <a:custGeom>
              <a:avLst/>
              <a:gdLst/>
              <a:ahLst/>
              <a:cxnLst/>
              <a:rect r="r" b="b" t="t" l="l"/>
              <a:pathLst>
                <a:path h="406400" w="10953185">
                  <a:moveTo>
                    <a:pt x="10749985" y="0"/>
                  </a:moveTo>
                  <a:cubicBezTo>
                    <a:pt x="10862209" y="0"/>
                    <a:pt x="10953185" y="90976"/>
                    <a:pt x="10953185" y="203200"/>
                  </a:cubicBezTo>
                  <a:cubicBezTo>
                    <a:pt x="10953185" y="315424"/>
                    <a:pt x="10862209" y="406400"/>
                    <a:pt x="10749985" y="406400"/>
                  </a:cubicBezTo>
                  <a:lnTo>
                    <a:pt x="203200" y="406400"/>
                  </a:lnTo>
                  <a:cubicBezTo>
                    <a:pt x="90976" y="406400"/>
                    <a:pt x="0" y="315424"/>
                    <a:pt x="0" y="203200"/>
                  </a:cubicBezTo>
                  <a:cubicBezTo>
                    <a:pt x="0" y="90976"/>
                    <a:pt x="90976" y="0"/>
                    <a:pt x="203200" y="0"/>
                  </a:cubicBezTo>
                  <a:close/>
                </a:path>
              </a:pathLst>
            </a:custGeom>
            <a:ln w="38100" cap="sq">
              <a:solidFill>
                <a:srgbClr val="FFFFFF">
                  <a:alpha val="69804"/>
                </a:srgbClr>
              </a:solidFill>
              <a:prstDash val="solid"/>
              <a:miter/>
            </a:ln>
          </p:spPr>
        </p:sp>
        <p:sp>
          <p:nvSpPr>
            <p:cNvPr name="TextBox 4" id="4"/>
            <p:cNvSpPr txBox="true"/>
            <p:nvPr/>
          </p:nvSpPr>
          <p:spPr>
            <a:xfrm>
              <a:off x="0" y="-47625"/>
              <a:ext cx="10953185" cy="454025"/>
            </a:xfrm>
            <a:prstGeom prst="rect">
              <a:avLst/>
            </a:prstGeom>
          </p:spPr>
          <p:txBody>
            <a:bodyPr anchor="ctr" rtlCol="false" tIns="50800" lIns="50800" bIns="50800" rIns="50800"/>
            <a:lstStyle/>
            <a:p>
              <a:pPr algn="ctr" marL="0" indent="0" lvl="0">
                <a:lnSpc>
                  <a:spcPts val="2939"/>
                </a:lnSpc>
              </a:pPr>
            </a:p>
          </p:txBody>
        </p:sp>
      </p:grpSp>
      <p:grpSp>
        <p:nvGrpSpPr>
          <p:cNvPr name="Group 5" id="5"/>
          <p:cNvGrpSpPr/>
          <p:nvPr/>
        </p:nvGrpSpPr>
        <p:grpSpPr>
          <a:xfrm rot="0">
            <a:off x="-699180" y="9921785"/>
            <a:ext cx="19686360" cy="730430"/>
            <a:chOff x="0" y="0"/>
            <a:chExt cx="10953185" cy="406400"/>
          </a:xfrm>
        </p:grpSpPr>
        <p:sp>
          <p:nvSpPr>
            <p:cNvPr name="Freeform 6" id="6"/>
            <p:cNvSpPr/>
            <p:nvPr/>
          </p:nvSpPr>
          <p:spPr>
            <a:xfrm flipH="false" flipV="false" rot="0">
              <a:off x="0" y="0"/>
              <a:ext cx="10953185" cy="406400"/>
            </a:xfrm>
            <a:custGeom>
              <a:avLst/>
              <a:gdLst/>
              <a:ahLst/>
              <a:cxnLst/>
              <a:rect r="r" b="b" t="t" l="l"/>
              <a:pathLst>
                <a:path h="406400" w="10953185">
                  <a:moveTo>
                    <a:pt x="10749985" y="0"/>
                  </a:moveTo>
                  <a:cubicBezTo>
                    <a:pt x="10862209" y="0"/>
                    <a:pt x="10953185" y="90976"/>
                    <a:pt x="10953185" y="203200"/>
                  </a:cubicBezTo>
                  <a:cubicBezTo>
                    <a:pt x="10953185" y="315424"/>
                    <a:pt x="10862209" y="406400"/>
                    <a:pt x="10749985" y="406400"/>
                  </a:cubicBezTo>
                  <a:lnTo>
                    <a:pt x="203200" y="406400"/>
                  </a:lnTo>
                  <a:cubicBezTo>
                    <a:pt x="90976" y="406400"/>
                    <a:pt x="0" y="315424"/>
                    <a:pt x="0" y="203200"/>
                  </a:cubicBezTo>
                  <a:cubicBezTo>
                    <a:pt x="0" y="90976"/>
                    <a:pt x="90976" y="0"/>
                    <a:pt x="203200" y="0"/>
                  </a:cubicBezTo>
                  <a:close/>
                </a:path>
              </a:pathLst>
            </a:custGeom>
            <a:ln w="38100" cap="sq">
              <a:solidFill>
                <a:srgbClr val="FFFFFF">
                  <a:alpha val="69804"/>
                </a:srgbClr>
              </a:solidFill>
              <a:prstDash val="solid"/>
              <a:miter/>
            </a:ln>
          </p:spPr>
        </p:sp>
        <p:sp>
          <p:nvSpPr>
            <p:cNvPr name="TextBox 7" id="7"/>
            <p:cNvSpPr txBox="true"/>
            <p:nvPr/>
          </p:nvSpPr>
          <p:spPr>
            <a:xfrm>
              <a:off x="0" y="-47625"/>
              <a:ext cx="10953185" cy="454025"/>
            </a:xfrm>
            <a:prstGeom prst="rect">
              <a:avLst/>
            </a:prstGeom>
          </p:spPr>
          <p:txBody>
            <a:bodyPr anchor="ctr" rtlCol="false" tIns="50800" lIns="50800" bIns="50800" rIns="50800"/>
            <a:lstStyle/>
            <a:p>
              <a:pPr algn="ctr" marL="0" indent="0" lvl="0">
                <a:lnSpc>
                  <a:spcPts val="2939"/>
                </a:lnSpc>
              </a:pPr>
            </a:p>
          </p:txBody>
        </p:sp>
      </p:grpSp>
      <p:grpSp>
        <p:nvGrpSpPr>
          <p:cNvPr name="Group 8" id="8"/>
          <p:cNvGrpSpPr/>
          <p:nvPr/>
        </p:nvGrpSpPr>
        <p:grpSpPr>
          <a:xfrm rot="0">
            <a:off x="14348543" y="1579255"/>
            <a:ext cx="4311182" cy="8123387"/>
            <a:chOff x="0" y="0"/>
            <a:chExt cx="667915" cy="1258525"/>
          </a:xfrm>
        </p:grpSpPr>
        <p:sp>
          <p:nvSpPr>
            <p:cNvPr name="Freeform 9" id="9"/>
            <p:cNvSpPr/>
            <p:nvPr/>
          </p:nvSpPr>
          <p:spPr>
            <a:xfrm flipH="false" flipV="false" rot="0">
              <a:off x="0" y="0"/>
              <a:ext cx="667915" cy="1258525"/>
            </a:xfrm>
            <a:custGeom>
              <a:avLst/>
              <a:gdLst/>
              <a:ahLst/>
              <a:cxnLst/>
              <a:rect r="r" b="b" t="t" l="l"/>
              <a:pathLst>
                <a:path h="1258525" w="667915">
                  <a:moveTo>
                    <a:pt x="70035" y="0"/>
                  </a:moveTo>
                  <a:lnTo>
                    <a:pt x="597880" y="0"/>
                  </a:lnTo>
                  <a:cubicBezTo>
                    <a:pt x="616454" y="0"/>
                    <a:pt x="634268" y="7379"/>
                    <a:pt x="647402" y="20513"/>
                  </a:cubicBezTo>
                  <a:cubicBezTo>
                    <a:pt x="660536" y="33647"/>
                    <a:pt x="667915" y="51461"/>
                    <a:pt x="667915" y="70035"/>
                  </a:cubicBezTo>
                  <a:lnTo>
                    <a:pt x="667915" y="1188490"/>
                  </a:lnTo>
                  <a:cubicBezTo>
                    <a:pt x="667915" y="1227169"/>
                    <a:pt x="636559" y="1258525"/>
                    <a:pt x="597880" y="1258525"/>
                  </a:cubicBezTo>
                  <a:lnTo>
                    <a:pt x="70035" y="1258525"/>
                  </a:lnTo>
                  <a:cubicBezTo>
                    <a:pt x="51461" y="1258525"/>
                    <a:pt x="33647" y="1251147"/>
                    <a:pt x="20513" y="1238012"/>
                  </a:cubicBezTo>
                  <a:cubicBezTo>
                    <a:pt x="7379" y="1224878"/>
                    <a:pt x="0" y="1207065"/>
                    <a:pt x="0" y="1188490"/>
                  </a:cubicBezTo>
                  <a:lnTo>
                    <a:pt x="0" y="70035"/>
                  </a:lnTo>
                  <a:cubicBezTo>
                    <a:pt x="0" y="51461"/>
                    <a:pt x="7379" y="33647"/>
                    <a:pt x="20513" y="20513"/>
                  </a:cubicBezTo>
                  <a:cubicBezTo>
                    <a:pt x="33647" y="7379"/>
                    <a:pt x="51461" y="0"/>
                    <a:pt x="70035" y="0"/>
                  </a:cubicBezTo>
                  <a:close/>
                </a:path>
              </a:pathLst>
            </a:custGeom>
            <a:blipFill>
              <a:blip r:embed="rId2"/>
              <a:stretch>
                <a:fillRect l="-3701" t="0" r="-3701" b="0"/>
              </a:stretch>
            </a:blipFill>
          </p:spPr>
        </p:sp>
      </p:grpSp>
      <p:sp>
        <p:nvSpPr>
          <p:cNvPr name="Freeform 10" id="10"/>
          <p:cNvSpPr/>
          <p:nvPr/>
        </p:nvSpPr>
        <p:spPr>
          <a:xfrm flipH="false" flipV="false" rot="0">
            <a:off x="16950058" y="8949058"/>
            <a:ext cx="618483" cy="618483"/>
          </a:xfrm>
          <a:custGeom>
            <a:avLst/>
            <a:gdLst/>
            <a:ahLst/>
            <a:cxnLst/>
            <a:rect r="r" b="b" t="t" l="l"/>
            <a:pathLst>
              <a:path h="618483" w="618483">
                <a:moveTo>
                  <a:pt x="0" y="0"/>
                </a:moveTo>
                <a:lnTo>
                  <a:pt x="618484" y="0"/>
                </a:lnTo>
                <a:lnTo>
                  <a:pt x="618484" y="618484"/>
                </a:lnTo>
                <a:lnTo>
                  <a:pt x="0" y="61848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1" id="11"/>
          <p:cNvSpPr txBox="true"/>
          <p:nvPr/>
        </p:nvSpPr>
        <p:spPr>
          <a:xfrm rot="0">
            <a:off x="14348543" y="684180"/>
            <a:ext cx="2746110" cy="288644"/>
          </a:xfrm>
          <a:prstGeom prst="rect">
            <a:avLst/>
          </a:prstGeom>
        </p:spPr>
        <p:txBody>
          <a:bodyPr anchor="t" rtlCol="false" tIns="0" lIns="0" bIns="0" rIns="0">
            <a:spAutoFit/>
          </a:bodyPr>
          <a:lstStyle/>
          <a:p>
            <a:pPr algn="r" marL="0" indent="0" lvl="0">
              <a:lnSpc>
                <a:spcPts val="2465"/>
              </a:lnSpc>
            </a:pPr>
            <a:r>
              <a:rPr lang="en-US" b="true" sz="1761">
                <a:solidFill>
                  <a:srgbClr val="FFFFFF"/>
                </a:solidFill>
                <a:latin typeface="Aileron Bold"/>
                <a:ea typeface="Aileron Bold"/>
                <a:cs typeface="Aileron Bold"/>
                <a:sym typeface="Aileron Bold"/>
              </a:rPr>
              <a:t>@VILLTDYR</a:t>
            </a:r>
          </a:p>
        </p:txBody>
      </p:sp>
      <p:sp>
        <p:nvSpPr>
          <p:cNvPr name="TextBox 12" id="12"/>
          <p:cNvSpPr txBox="true"/>
          <p:nvPr/>
        </p:nvSpPr>
        <p:spPr>
          <a:xfrm rot="0">
            <a:off x="1028700" y="2782822"/>
            <a:ext cx="11936998" cy="1122411"/>
          </a:xfrm>
          <a:prstGeom prst="rect">
            <a:avLst/>
          </a:prstGeom>
        </p:spPr>
        <p:txBody>
          <a:bodyPr anchor="t" rtlCol="false" tIns="0" lIns="0" bIns="0" rIns="0">
            <a:spAutoFit/>
          </a:bodyPr>
          <a:lstStyle/>
          <a:p>
            <a:pPr algn="l" marL="0" indent="0" lvl="0">
              <a:lnSpc>
                <a:spcPts val="8496"/>
              </a:lnSpc>
            </a:pPr>
            <a:r>
              <a:rPr lang="en-US" b="true" sz="8496" spc="-424">
                <a:solidFill>
                  <a:srgbClr val="FFF27D"/>
                </a:solidFill>
                <a:latin typeface="League Spartan"/>
                <a:ea typeface="League Spartan"/>
                <a:cs typeface="League Spartan"/>
                <a:sym typeface="League Spartan"/>
              </a:rPr>
              <a:t>Afkvæmi og æxlun</a:t>
            </a:r>
          </a:p>
        </p:txBody>
      </p:sp>
      <p:sp>
        <p:nvSpPr>
          <p:cNvPr name="TextBox 13" id="13"/>
          <p:cNvSpPr txBox="true"/>
          <p:nvPr/>
        </p:nvSpPr>
        <p:spPr>
          <a:xfrm rot="0">
            <a:off x="1028700" y="700690"/>
            <a:ext cx="2426913" cy="288644"/>
          </a:xfrm>
          <a:prstGeom prst="rect">
            <a:avLst/>
          </a:prstGeom>
        </p:spPr>
        <p:txBody>
          <a:bodyPr anchor="t" rtlCol="false" tIns="0" lIns="0" bIns="0" rIns="0">
            <a:spAutoFit/>
          </a:bodyPr>
          <a:lstStyle/>
          <a:p>
            <a:pPr algn="l" marL="0" indent="0" lvl="0">
              <a:lnSpc>
                <a:spcPts val="2465"/>
              </a:lnSpc>
            </a:pPr>
            <a:r>
              <a:rPr lang="en-US" b="true" sz="1761">
                <a:solidFill>
                  <a:srgbClr val="FFFFFF"/>
                </a:solidFill>
                <a:latin typeface="Aileron Bold"/>
                <a:ea typeface="Aileron Bold"/>
                <a:cs typeface="Aileron Bold"/>
                <a:sym typeface="Aileron Bold"/>
              </a:rPr>
              <a:t>MINKURINN Á ÍSLANDI</a:t>
            </a:r>
          </a:p>
        </p:txBody>
      </p:sp>
      <p:sp>
        <p:nvSpPr>
          <p:cNvPr name="TextBox 14" id="14"/>
          <p:cNvSpPr txBox="true"/>
          <p:nvPr/>
        </p:nvSpPr>
        <p:spPr>
          <a:xfrm rot="0">
            <a:off x="2566402" y="7038071"/>
            <a:ext cx="5112370" cy="383479"/>
          </a:xfrm>
          <a:prstGeom prst="rect">
            <a:avLst/>
          </a:prstGeom>
        </p:spPr>
        <p:txBody>
          <a:bodyPr anchor="t" rtlCol="false" tIns="0" lIns="0" bIns="0" rIns="0">
            <a:spAutoFit/>
          </a:bodyPr>
          <a:lstStyle/>
          <a:p>
            <a:pPr algn="l" marL="0" indent="0" lvl="0">
              <a:lnSpc>
                <a:spcPts val="3013"/>
              </a:lnSpc>
            </a:pPr>
            <a:r>
              <a:rPr lang="en-US" sz="2152">
                <a:solidFill>
                  <a:srgbClr val="FFFFFF"/>
                </a:solidFill>
                <a:latin typeface="Aileron"/>
                <a:ea typeface="Aileron"/>
                <a:cs typeface="Aileron"/>
                <a:sym typeface="Aileron"/>
              </a:rPr>
              <a:t>Á vorin</a:t>
            </a:r>
          </a:p>
        </p:txBody>
      </p:sp>
      <p:sp>
        <p:nvSpPr>
          <p:cNvPr name="TextBox 15" id="15"/>
          <p:cNvSpPr txBox="true"/>
          <p:nvPr/>
        </p:nvSpPr>
        <p:spPr>
          <a:xfrm rot="0">
            <a:off x="2566402" y="6459763"/>
            <a:ext cx="3331315" cy="481380"/>
          </a:xfrm>
          <a:prstGeom prst="rect">
            <a:avLst/>
          </a:prstGeom>
        </p:spPr>
        <p:txBody>
          <a:bodyPr anchor="t" rtlCol="false" tIns="0" lIns="0" bIns="0" rIns="0">
            <a:spAutoFit/>
          </a:bodyPr>
          <a:lstStyle/>
          <a:p>
            <a:pPr algn="l" marL="0" indent="0" lvl="0">
              <a:lnSpc>
                <a:spcPts val="3917"/>
              </a:lnSpc>
            </a:pPr>
            <a:r>
              <a:rPr lang="en-US" b="true" sz="2798">
                <a:solidFill>
                  <a:srgbClr val="FFF27D"/>
                </a:solidFill>
                <a:latin typeface="Aileron Bold"/>
                <a:ea typeface="Aileron Bold"/>
                <a:cs typeface="Aileron Bold"/>
                <a:sym typeface="Aileron Bold"/>
              </a:rPr>
              <a:t>Pörunartími</a:t>
            </a:r>
          </a:p>
        </p:txBody>
      </p:sp>
      <p:sp>
        <p:nvSpPr>
          <p:cNvPr name="TextBox 16" id="16"/>
          <p:cNvSpPr txBox="true"/>
          <p:nvPr/>
        </p:nvSpPr>
        <p:spPr>
          <a:xfrm rot="0">
            <a:off x="2525441" y="8166738"/>
            <a:ext cx="5112370" cy="764479"/>
          </a:xfrm>
          <a:prstGeom prst="rect">
            <a:avLst/>
          </a:prstGeom>
        </p:spPr>
        <p:txBody>
          <a:bodyPr anchor="t" rtlCol="false" tIns="0" lIns="0" bIns="0" rIns="0">
            <a:spAutoFit/>
          </a:bodyPr>
          <a:lstStyle/>
          <a:p>
            <a:pPr algn="l" marL="0" indent="0" lvl="0">
              <a:lnSpc>
                <a:spcPts val="3013"/>
              </a:lnSpc>
            </a:pPr>
            <a:r>
              <a:rPr lang="en-US" sz="2152">
                <a:solidFill>
                  <a:srgbClr val="FFFFFF"/>
                </a:solidFill>
                <a:latin typeface="Aileron"/>
                <a:ea typeface="Aileron"/>
                <a:cs typeface="Aileron"/>
                <a:sym typeface="Aileron"/>
              </a:rPr>
              <a:t>Hvolparnir </a:t>
            </a:r>
            <a:r>
              <a:rPr lang="en-US" sz="2152">
                <a:solidFill>
                  <a:srgbClr val="FFFFFF"/>
                </a:solidFill>
                <a:latin typeface="Aileron"/>
                <a:ea typeface="Aileron"/>
                <a:cs typeface="Aileron"/>
                <a:sym typeface="Aileron"/>
              </a:rPr>
              <a:t>fæðast í maí-júní og verða sjálfstæðir eftir 8-10 vikur.</a:t>
            </a:r>
          </a:p>
        </p:txBody>
      </p:sp>
      <p:sp>
        <p:nvSpPr>
          <p:cNvPr name="TextBox 17" id="17"/>
          <p:cNvSpPr txBox="true"/>
          <p:nvPr/>
        </p:nvSpPr>
        <p:spPr>
          <a:xfrm rot="0">
            <a:off x="2566402" y="7632693"/>
            <a:ext cx="4662621" cy="481380"/>
          </a:xfrm>
          <a:prstGeom prst="rect">
            <a:avLst/>
          </a:prstGeom>
        </p:spPr>
        <p:txBody>
          <a:bodyPr anchor="t" rtlCol="false" tIns="0" lIns="0" bIns="0" rIns="0">
            <a:spAutoFit/>
          </a:bodyPr>
          <a:lstStyle/>
          <a:p>
            <a:pPr algn="l" marL="0" indent="0" lvl="0">
              <a:lnSpc>
                <a:spcPts val="3917"/>
              </a:lnSpc>
            </a:pPr>
            <a:r>
              <a:rPr lang="en-US" b="true" sz="2798">
                <a:solidFill>
                  <a:srgbClr val="FFF27D"/>
                </a:solidFill>
                <a:latin typeface="Aileron Bold"/>
                <a:ea typeface="Aileron Bold"/>
                <a:cs typeface="Aileron Bold"/>
                <a:sym typeface="Aileron Bold"/>
              </a:rPr>
              <a:t>Hvenær fæðast ungarnir?</a:t>
            </a:r>
          </a:p>
        </p:txBody>
      </p:sp>
      <p:sp>
        <p:nvSpPr>
          <p:cNvPr name="TextBox 18" id="18"/>
          <p:cNvSpPr txBox="true"/>
          <p:nvPr/>
        </p:nvSpPr>
        <p:spPr>
          <a:xfrm rot="0">
            <a:off x="9433015" y="6345548"/>
            <a:ext cx="4915528" cy="383479"/>
          </a:xfrm>
          <a:prstGeom prst="rect">
            <a:avLst/>
          </a:prstGeom>
        </p:spPr>
        <p:txBody>
          <a:bodyPr anchor="t" rtlCol="false" tIns="0" lIns="0" bIns="0" rIns="0">
            <a:spAutoFit/>
          </a:bodyPr>
          <a:lstStyle/>
          <a:p>
            <a:pPr algn="l" marL="0" indent="0" lvl="0">
              <a:lnSpc>
                <a:spcPts val="3013"/>
              </a:lnSpc>
            </a:pPr>
            <a:r>
              <a:rPr lang="en-US" sz="2152">
                <a:solidFill>
                  <a:srgbClr val="FFFFFF"/>
                </a:solidFill>
                <a:latin typeface="Aileron"/>
                <a:ea typeface="Aileron"/>
                <a:cs typeface="Aileron"/>
                <a:sym typeface="Aileron"/>
              </a:rPr>
              <a:t>4 - 6 hvolpa í hverju goti</a:t>
            </a:r>
          </a:p>
        </p:txBody>
      </p:sp>
      <p:sp>
        <p:nvSpPr>
          <p:cNvPr name="TextBox 19" id="19"/>
          <p:cNvSpPr txBox="true"/>
          <p:nvPr/>
        </p:nvSpPr>
        <p:spPr>
          <a:xfrm rot="0">
            <a:off x="9473976" y="5811503"/>
            <a:ext cx="3331315" cy="481380"/>
          </a:xfrm>
          <a:prstGeom prst="rect">
            <a:avLst/>
          </a:prstGeom>
        </p:spPr>
        <p:txBody>
          <a:bodyPr anchor="t" rtlCol="false" tIns="0" lIns="0" bIns="0" rIns="0">
            <a:spAutoFit/>
          </a:bodyPr>
          <a:lstStyle/>
          <a:p>
            <a:pPr algn="l" marL="0" indent="0" lvl="0">
              <a:lnSpc>
                <a:spcPts val="3917"/>
              </a:lnSpc>
            </a:pPr>
            <a:r>
              <a:rPr lang="en-US" b="true" sz="2798">
                <a:solidFill>
                  <a:srgbClr val="FFF27D"/>
                </a:solidFill>
                <a:latin typeface="Aileron Bold"/>
                <a:ea typeface="Aileron Bold"/>
                <a:cs typeface="Aileron Bold"/>
                <a:sym typeface="Aileron Bold"/>
              </a:rPr>
              <a:t>Fjöldi afkvæma</a:t>
            </a:r>
          </a:p>
        </p:txBody>
      </p:sp>
      <p:sp>
        <p:nvSpPr>
          <p:cNvPr name="TextBox 20" id="20"/>
          <p:cNvSpPr txBox="true"/>
          <p:nvPr/>
        </p:nvSpPr>
        <p:spPr>
          <a:xfrm rot="0">
            <a:off x="9433015" y="8166738"/>
            <a:ext cx="4915528" cy="764479"/>
          </a:xfrm>
          <a:prstGeom prst="rect">
            <a:avLst/>
          </a:prstGeom>
        </p:spPr>
        <p:txBody>
          <a:bodyPr anchor="t" rtlCol="false" tIns="0" lIns="0" bIns="0" rIns="0">
            <a:spAutoFit/>
          </a:bodyPr>
          <a:lstStyle/>
          <a:p>
            <a:pPr algn="l" marL="0" indent="0" lvl="0">
              <a:lnSpc>
                <a:spcPts val="3013"/>
              </a:lnSpc>
            </a:pPr>
            <a:r>
              <a:rPr lang="en-US" sz="2152">
                <a:solidFill>
                  <a:srgbClr val="FFFFFF"/>
                </a:solidFill>
                <a:latin typeface="Aileron"/>
                <a:ea typeface="Aileron"/>
                <a:cs typeface="Aileron"/>
                <a:sym typeface="Aileron"/>
              </a:rPr>
              <a:t>Hvolparnir </a:t>
            </a:r>
            <a:r>
              <a:rPr lang="en-US" sz="2152">
                <a:solidFill>
                  <a:srgbClr val="FFFFFF"/>
                </a:solidFill>
                <a:latin typeface="Aileron"/>
                <a:ea typeface="Aileron"/>
                <a:cs typeface="Aileron"/>
                <a:sym typeface="Aileron"/>
              </a:rPr>
              <a:t>verða sjálfstæðir og yfirgefa móðurina eftir 8-10 vikur.</a:t>
            </a:r>
          </a:p>
        </p:txBody>
      </p:sp>
      <p:sp>
        <p:nvSpPr>
          <p:cNvPr name="TextBox 21" id="21"/>
          <p:cNvSpPr txBox="true"/>
          <p:nvPr/>
        </p:nvSpPr>
        <p:spPr>
          <a:xfrm rot="0">
            <a:off x="9473976" y="7632693"/>
            <a:ext cx="4139388" cy="481380"/>
          </a:xfrm>
          <a:prstGeom prst="rect">
            <a:avLst/>
          </a:prstGeom>
        </p:spPr>
        <p:txBody>
          <a:bodyPr anchor="t" rtlCol="false" tIns="0" lIns="0" bIns="0" rIns="0">
            <a:spAutoFit/>
          </a:bodyPr>
          <a:lstStyle/>
          <a:p>
            <a:pPr algn="l" marL="0" indent="0" lvl="0">
              <a:lnSpc>
                <a:spcPts val="3917"/>
              </a:lnSpc>
            </a:pPr>
            <a:r>
              <a:rPr lang="en-US" b="true" sz="2798">
                <a:solidFill>
                  <a:srgbClr val="FFF27D"/>
                </a:solidFill>
                <a:latin typeface="Aileron Bold"/>
                <a:ea typeface="Aileron Bold"/>
                <a:cs typeface="Aileron Bold"/>
                <a:sym typeface="Aileron Bold"/>
              </a:rPr>
              <a:t>Sjálfstæði unga</a:t>
            </a:r>
          </a:p>
        </p:txBody>
      </p:sp>
      <p:sp>
        <p:nvSpPr>
          <p:cNvPr name="TextBox 22" id="22"/>
          <p:cNvSpPr txBox="true"/>
          <p:nvPr/>
        </p:nvSpPr>
        <p:spPr>
          <a:xfrm rot="0">
            <a:off x="1028700" y="3905233"/>
            <a:ext cx="12108904" cy="764479"/>
          </a:xfrm>
          <a:prstGeom prst="rect">
            <a:avLst/>
          </a:prstGeom>
        </p:spPr>
        <p:txBody>
          <a:bodyPr anchor="t" rtlCol="false" tIns="0" lIns="0" bIns="0" rIns="0">
            <a:spAutoFit/>
          </a:bodyPr>
          <a:lstStyle/>
          <a:p>
            <a:pPr algn="just" marL="0" indent="0" lvl="0">
              <a:lnSpc>
                <a:spcPts val="3013"/>
              </a:lnSpc>
            </a:pPr>
            <a:r>
              <a:rPr lang="en-US" sz="2152">
                <a:solidFill>
                  <a:srgbClr val="FFFFFF"/>
                </a:solidFill>
                <a:latin typeface="Aileron"/>
                <a:ea typeface="Aileron"/>
                <a:cs typeface="Aileron"/>
                <a:sym typeface="Aileron"/>
              </a:rPr>
              <a:t>Minkur parast á vorin, í mars til apríl. Læðan fæðir ungana sína í maí eða júní, oftast 4-6 unga í hverju goti. Ungarnir eru blindir og hjálparvana við fæðingu en þroskast hratt.</a:t>
            </a:r>
          </a:p>
        </p:txBody>
      </p:sp>
      <p:sp>
        <p:nvSpPr>
          <p:cNvPr name="TextBox 23" id="23"/>
          <p:cNvSpPr txBox="true"/>
          <p:nvPr/>
        </p:nvSpPr>
        <p:spPr>
          <a:xfrm rot="0">
            <a:off x="2566402" y="4913276"/>
            <a:ext cx="3331315" cy="481380"/>
          </a:xfrm>
          <a:prstGeom prst="rect">
            <a:avLst/>
          </a:prstGeom>
        </p:spPr>
        <p:txBody>
          <a:bodyPr anchor="t" rtlCol="false" tIns="0" lIns="0" bIns="0" rIns="0">
            <a:spAutoFit/>
          </a:bodyPr>
          <a:lstStyle/>
          <a:p>
            <a:pPr algn="l" marL="0" indent="0" lvl="0">
              <a:lnSpc>
                <a:spcPts val="3917"/>
              </a:lnSpc>
            </a:pPr>
            <a:r>
              <a:rPr lang="en-US" b="true" sz="2798">
                <a:solidFill>
                  <a:srgbClr val="FFF27D"/>
                </a:solidFill>
                <a:latin typeface="Aileron Bold"/>
                <a:ea typeface="Aileron Bold"/>
                <a:cs typeface="Aileron Bold"/>
                <a:sym typeface="Aileron Bold"/>
              </a:rPr>
              <a:t>Fjölskyldugerð</a:t>
            </a:r>
          </a:p>
        </p:txBody>
      </p:sp>
      <p:sp>
        <p:nvSpPr>
          <p:cNvPr name="TextBox 24" id="24"/>
          <p:cNvSpPr txBox="true"/>
          <p:nvPr/>
        </p:nvSpPr>
        <p:spPr>
          <a:xfrm rot="0">
            <a:off x="2566402" y="5528404"/>
            <a:ext cx="5364524" cy="764479"/>
          </a:xfrm>
          <a:prstGeom prst="rect">
            <a:avLst/>
          </a:prstGeom>
        </p:spPr>
        <p:txBody>
          <a:bodyPr anchor="t" rtlCol="false" tIns="0" lIns="0" bIns="0" rIns="0">
            <a:spAutoFit/>
          </a:bodyPr>
          <a:lstStyle/>
          <a:p>
            <a:pPr algn="l">
              <a:lnSpc>
                <a:spcPts val="3013"/>
              </a:lnSpc>
            </a:pPr>
            <a:r>
              <a:rPr lang="en-US" sz="2152">
                <a:solidFill>
                  <a:srgbClr val="FFFFFF"/>
                </a:solidFill>
                <a:latin typeface="Aileron"/>
                <a:ea typeface="Aileron"/>
                <a:cs typeface="Aileron"/>
                <a:sym typeface="Aileron"/>
              </a:rPr>
              <a:t>Karldýrið er högni,</a:t>
            </a:r>
          </a:p>
          <a:p>
            <a:pPr algn="l" marL="0" indent="0" lvl="0">
              <a:lnSpc>
                <a:spcPts val="3013"/>
              </a:lnSpc>
            </a:pPr>
            <a:r>
              <a:rPr lang="en-US" sz="2152">
                <a:solidFill>
                  <a:srgbClr val="FFFFFF"/>
                </a:solidFill>
                <a:latin typeface="Aileron"/>
                <a:ea typeface="Aileron"/>
                <a:cs typeface="Aileron"/>
                <a:sym typeface="Aileron"/>
              </a:rPr>
              <a:t>kvendýrið er læða og afkvæmið er  hvolpur</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8201B"/>
        </a:solidFill>
      </p:bgPr>
    </p:bg>
    <p:spTree>
      <p:nvGrpSpPr>
        <p:cNvPr id="1" name=""/>
        <p:cNvGrpSpPr/>
        <p:nvPr/>
      </p:nvGrpSpPr>
      <p:grpSpPr>
        <a:xfrm>
          <a:off x="0" y="0"/>
          <a:ext cx="0" cy="0"/>
          <a:chOff x="0" y="0"/>
          <a:chExt cx="0" cy="0"/>
        </a:xfrm>
      </p:grpSpPr>
      <p:grpSp>
        <p:nvGrpSpPr>
          <p:cNvPr name="Group 2" id="2"/>
          <p:cNvGrpSpPr/>
          <p:nvPr/>
        </p:nvGrpSpPr>
        <p:grpSpPr>
          <a:xfrm rot="0">
            <a:off x="-699180" y="498352"/>
            <a:ext cx="19686360" cy="730430"/>
            <a:chOff x="0" y="0"/>
            <a:chExt cx="10953185" cy="406400"/>
          </a:xfrm>
        </p:grpSpPr>
        <p:sp>
          <p:nvSpPr>
            <p:cNvPr name="Freeform 3" id="3"/>
            <p:cNvSpPr/>
            <p:nvPr/>
          </p:nvSpPr>
          <p:spPr>
            <a:xfrm flipH="false" flipV="false" rot="0">
              <a:off x="0" y="0"/>
              <a:ext cx="10953185" cy="406400"/>
            </a:xfrm>
            <a:custGeom>
              <a:avLst/>
              <a:gdLst/>
              <a:ahLst/>
              <a:cxnLst/>
              <a:rect r="r" b="b" t="t" l="l"/>
              <a:pathLst>
                <a:path h="406400" w="10953185">
                  <a:moveTo>
                    <a:pt x="10749985" y="0"/>
                  </a:moveTo>
                  <a:cubicBezTo>
                    <a:pt x="10862209" y="0"/>
                    <a:pt x="10953185" y="90976"/>
                    <a:pt x="10953185" y="203200"/>
                  </a:cubicBezTo>
                  <a:cubicBezTo>
                    <a:pt x="10953185" y="315424"/>
                    <a:pt x="10862209" y="406400"/>
                    <a:pt x="10749985" y="406400"/>
                  </a:cubicBezTo>
                  <a:lnTo>
                    <a:pt x="203200" y="406400"/>
                  </a:lnTo>
                  <a:cubicBezTo>
                    <a:pt x="90976" y="406400"/>
                    <a:pt x="0" y="315424"/>
                    <a:pt x="0" y="203200"/>
                  </a:cubicBezTo>
                  <a:cubicBezTo>
                    <a:pt x="0" y="90976"/>
                    <a:pt x="90976" y="0"/>
                    <a:pt x="203200" y="0"/>
                  </a:cubicBezTo>
                  <a:close/>
                </a:path>
              </a:pathLst>
            </a:custGeom>
            <a:ln w="38100" cap="sq">
              <a:solidFill>
                <a:srgbClr val="FFFFFF">
                  <a:alpha val="69804"/>
                </a:srgbClr>
              </a:solidFill>
              <a:prstDash val="solid"/>
              <a:miter/>
            </a:ln>
          </p:spPr>
        </p:sp>
        <p:sp>
          <p:nvSpPr>
            <p:cNvPr name="TextBox 4" id="4"/>
            <p:cNvSpPr txBox="true"/>
            <p:nvPr/>
          </p:nvSpPr>
          <p:spPr>
            <a:xfrm>
              <a:off x="0" y="-47625"/>
              <a:ext cx="10953185" cy="454025"/>
            </a:xfrm>
            <a:prstGeom prst="rect">
              <a:avLst/>
            </a:prstGeom>
          </p:spPr>
          <p:txBody>
            <a:bodyPr anchor="ctr" rtlCol="false" tIns="50800" lIns="50800" bIns="50800" rIns="50800"/>
            <a:lstStyle/>
            <a:p>
              <a:pPr algn="ctr" marL="0" indent="0" lvl="0">
                <a:lnSpc>
                  <a:spcPts val="2939"/>
                </a:lnSpc>
              </a:pPr>
            </a:p>
          </p:txBody>
        </p:sp>
      </p:grpSp>
      <p:grpSp>
        <p:nvGrpSpPr>
          <p:cNvPr name="Group 5" id="5"/>
          <p:cNvGrpSpPr/>
          <p:nvPr/>
        </p:nvGrpSpPr>
        <p:grpSpPr>
          <a:xfrm rot="0">
            <a:off x="-699180" y="9921785"/>
            <a:ext cx="19686360" cy="730430"/>
            <a:chOff x="0" y="0"/>
            <a:chExt cx="10953185" cy="406400"/>
          </a:xfrm>
        </p:grpSpPr>
        <p:sp>
          <p:nvSpPr>
            <p:cNvPr name="Freeform 6" id="6"/>
            <p:cNvSpPr/>
            <p:nvPr/>
          </p:nvSpPr>
          <p:spPr>
            <a:xfrm flipH="false" flipV="false" rot="0">
              <a:off x="0" y="0"/>
              <a:ext cx="10953185" cy="406400"/>
            </a:xfrm>
            <a:custGeom>
              <a:avLst/>
              <a:gdLst/>
              <a:ahLst/>
              <a:cxnLst/>
              <a:rect r="r" b="b" t="t" l="l"/>
              <a:pathLst>
                <a:path h="406400" w="10953185">
                  <a:moveTo>
                    <a:pt x="10749985" y="0"/>
                  </a:moveTo>
                  <a:cubicBezTo>
                    <a:pt x="10862209" y="0"/>
                    <a:pt x="10953185" y="90976"/>
                    <a:pt x="10953185" y="203200"/>
                  </a:cubicBezTo>
                  <a:cubicBezTo>
                    <a:pt x="10953185" y="315424"/>
                    <a:pt x="10862209" y="406400"/>
                    <a:pt x="10749985" y="406400"/>
                  </a:cubicBezTo>
                  <a:lnTo>
                    <a:pt x="203200" y="406400"/>
                  </a:lnTo>
                  <a:cubicBezTo>
                    <a:pt x="90976" y="406400"/>
                    <a:pt x="0" y="315424"/>
                    <a:pt x="0" y="203200"/>
                  </a:cubicBezTo>
                  <a:cubicBezTo>
                    <a:pt x="0" y="90976"/>
                    <a:pt x="90976" y="0"/>
                    <a:pt x="203200" y="0"/>
                  </a:cubicBezTo>
                  <a:close/>
                </a:path>
              </a:pathLst>
            </a:custGeom>
            <a:ln w="38100" cap="sq">
              <a:solidFill>
                <a:srgbClr val="FFFFFF">
                  <a:alpha val="69804"/>
                </a:srgbClr>
              </a:solidFill>
              <a:prstDash val="solid"/>
              <a:miter/>
            </a:ln>
          </p:spPr>
        </p:sp>
        <p:sp>
          <p:nvSpPr>
            <p:cNvPr name="TextBox 7" id="7"/>
            <p:cNvSpPr txBox="true"/>
            <p:nvPr/>
          </p:nvSpPr>
          <p:spPr>
            <a:xfrm>
              <a:off x="0" y="-47625"/>
              <a:ext cx="10953185" cy="454025"/>
            </a:xfrm>
            <a:prstGeom prst="rect">
              <a:avLst/>
            </a:prstGeom>
          </p:spPr>
          <p:txBody>
            <a:bodyPr anchor="ctr" rtlCol="false" tIns="50800" lIns="50800" bIns="50800" rIns="50800"/>
            <a:lstStyle/>
            <a:p>
              <a:pPr algn="ctr" marL="0" indent="0" lvl="0">
                <a:lnSpc>
                  <a:spcPts val="2939"/>
                </a:lnSpc>
              </a:pPr>
            </a:p>
          </p:txBody>
        </p:sp>
      </p:grpSp>
      <p:sp>
        <p:nvSpPr>
          <p:cNvPr name="Freeform 8" id="8"/>
          <p:cNvSpPr/>
          <p:nvPr/>
        </p:nvSpPr>
        <p:spPr>
          <a:xfrm flipH="false" flipV="false" rot="0">
            <a:off x="16950058" y="8949058"/>
            <a:ext cx="618483" cy="618483"/>
          </a:xfrm>
          <a:custGeom>
            <a:avLst/>
            <a:gdLst/>
            <a:ahLst/>
            <a:cxnLst/>
            <a:rect r="r" b="b" t="t" l="l"/>
            <a:pathLst>
              <a:path h="618483" w="618483">
                <a:moveTo>
                  <a:pt x="0" y="0"/>
                </a:moveTo>
                <a:lnTo>
                  <a:pt x="618484" y="0"/>
                </a:lnTo>
                <a:lnTo>
                  <a:pt x="618484" y="618484"/>
                </a:lnTo>
                <a:lnTo>
                  <a:pt x="0" y="6184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9" id="9"/>
          <p:cNvGrpSpPr/>
          <p:nvPr/>
        </p:nvGrpSpPr>
        <p:grpSpPr>
          <a:xfrm rot="0">
            <a:off x="-699180" y="6563323"/>
            <a:ext cx="11470307" cy="3004218"/>
            <a:chOff x="0" y="0"/>
            <a:chExt cx="1777051" cy="465432"/>
          </a:xfrm>
        </p:grpSpPr>
        <p:sp>
          <p:nvSpPr>
            <p:cNvPr name="Freeform 10" id="10"/>
            <p:cNvSpPr/>
            <p:nvPr/>
          </p:nvSpPr>
          <p:spPr>
            <a:xfrm flipH="false" flipV="false" rot="0">
              <a:off x="0" y="0"/>
              <a:ext cx="1777051" cy="465432"/>
            </a:xfrm>
            <a:custGeom>
              <a:avLst/>
              <a:gdLst/>
              <a:ahLst/>
              <a:cxnLst/>
              <a:rect r="r" b="b" t="t" l="l"/>
              <a:pathLst>
                <a:path h="465432" w="1777051">
                  <a:moveTo>
                    <a:pt x="26323" y="0"/>
                  </a:moveTo>
                  <a:lnTo>
                    <a:pt x="1750727" y="0"/>
                  </a:lnTo>
                  <a:cubicBezTo>
                    <a:pt x="1765265" y="0"/>
                    <a:pt x="1777051" y="11785"/>
                    <a:pt x="1777051" y="26323"/>
                  </a:cubicBezTo>
                  <a:lnTo>
                    <a:pt x="1777051" y="439109"/>
                  </a:lnTo>
                  <a:cubicBezTo>
                    <a:pt x="1777051" y="446090"/>
                    <a:pt x="1774277" y="452786"/>
                    <a:pt x="1769341" y="457722"/>
                  </a:cubicBezTo>
                  <a:cubicBezTo>
                    <a:pt x="1764404" y="462659"/>
                    <a:pt x="1757709" y="465432"/>
                    <a:pt x="1750727" y="465432"/>
                  </a:cubicBezTo>
                  <a:lnTo>
                    <a:pt x="26323" y="465432"/>
                  </a:lnTo>
                  <a:cubicBezTo>
                    <a:pt x="11785" y="465432"/>
                    <a:pt x="0" y="453647"/>
                    <a:pt x="0" y="439109"/>
                  </a:cubicBezTo>
                  <a:lnTo>
                    <a:pt x="0" y="26323"/>
                  </a:lnTo>
                  <a:cubicBezTo>
                    <a:pt x="0" y="11785"/>
                    <a:pt x="11785" y="0"/>
                    <a:pt x="26323" y="0"/>
                  </a:cubicBezTo>
                  <a:close/>
                </a:path>
              </a:pathLst>
            </a:custGeom>
            <a:blipFill>
              <a:blip r:embed="rId4"/>
              <a:stretch>
                <a:fillRect l="0" t="-58814" r="0" b="-58814"/>
              </a:stretch>
            </a:blipFill>
          </p:spPr>
        </p:sp>
      </p:grpSp>
      <p:grpSp>
        <p:nvGrpSpPr>
          <p:cNvPr name="Group 11" id="11"/>
          <p:cNvGrpSpPr/>
          <p:nvPr/>
        </p:nvGrpSpPr>
        <p:grpSpPr>
          <a:xfrm rot="0">
            <a:off x="10771127" y="1545131"/>
            <a:ext cx="7928203" cy="4496672"/>
            <a:chOff x="0" y="0"/>
            <a:chExt cx="1228286" cy="696652"/>
          </a:xfrm>
        </p:grpSpPr>
        <p:sp>
          <p:nvSpPr>
            <p:cNvPr name="Freeform 12" id="12"/>
            <p:cNvSpPr/>
            <p:nvPr/>
          </p:nvSpPr>
          <p:spPr>
            <a:xfrm flipH="false" flipV="false" rot="0">
              <a:off x="0" y="0"/>
              <a:ext cx="1228286" cy="696652"/>
            </a:xfrm>
            <a:custGeom>
              <a:avLst/>
              <a:gdLst/>
              <a:ahLst/>
              <a:cxnLst/>
              <a:rect r="r" b="b" t="t" l="l"/>
              <a:pathLst>
                <a:path h="696652" w="1228286">
                  <a:moveTo>
                    <a:pt x="38084" y="0"/>
                  </a:moveTo>
                  <a:lnTo>
                    <a:pt x="1190203" y="0"/>
                  </a:lnTo>
                  <a:cubicBezTo>
                    <a:pt x="1211236" y="0"/>
                    <a:pt x="1228286" y="17051"/>
                    <a:pt x="1228286" y="38084"/>
                  </a:cubicBezTo>
                  <a:lnTo>
                    <a:pt x="1228286" y="658568"/>
                  </a:lnTo>
                  <a:cubicBezTo>
                    <a:pt x="1228286" y="679601"/>
                    <a:pt x="1211236" y="696652"/>
                    <a:pt x="1190203" y="696652"/>
                  </a:cubicBezTo>
                  <a:lnTo>
                    <a:pt x="38084" y="696652"/>
                  </a:lnTo>
                  <a:cubicBezTo>
                    <a:pt x="17051" y="696652"/>
                    <a:pt x="0" y="679601"/>
                    <a:pt x="0" y="658568"/>
                  </a:cubicBezTo>
                  <a:lnTo>
                    <a:pt x="0" y="38084"/>
                  </a:lnTo>
                  <a:cubicBezTo>
                    <a:pt x="0" y="17051"/>
                    <a:pt x="17051" y="0"/>
                    <a:pt x="38084" y="0"/>
                  </a:cubicBezTo>
                  <a:close/>
                </a:path>
              </a:pathLst>
            </a:custGeom>
            <a:blipFill>
              <a:blip r:embed="rId5"/>
              <a:stretch>
                <a:fillRect l="0" t="-249" r="0" b="-249"/>
              </a:stretch>
            </a:blipFill>
          </p:spPr>
        </p:sp>
      </p:grpSp>
      <p:grpSp>
        <p:nvGrpSpPr>
          <p:cNvPr name="Group 13" id="13"/>
          <p:cNvGrpSpPr/>
          <p:nvPr/>
        </p:nvGrpSpPr>
        <p:grpSpPr>
          <a:xfrm rot="0">
            <a:off x="718846" y="2855677"/>
            <a:ext cx="9868464" cy="3186125"/>
            <a:chOff x="0" y="0"/>
            <a:chExt cx="2030548" cy="655581"/>
          </a:xfrm>
        </p:grpSpPr>
        <p:sp>
          <p:nvSpPr>
            <p:cNvPr name="Freeform 14" id="14"/>
            <p:cNvSpPr/>
            <p:nvPr/>
          </p:nvSpPr>
          <p:spPr>
            <a:xfrm flipH="false" flipV="false" rot="0">
              <a:off x="0" y="0"/>
              <a:ext cx="2030548" cy="655581"/>
            </a:xfrm>
            <a:custGeom>
              <a:avLst/>
              <a:gdLst/>
              <a:ahLst/>
              <a:cxnLst/>
              <a:rect r="r" b="b" t="t" l="l"/>
              <a:pathLst>
                <a:path h="655581" w="2030548">
                  <a:moveTo>
                    <a:pt x="15322" y="0"/>
                  </a:moveTo>
                  <a:lnTo>
                    <a:pt x="2015226" y="0"/>
                  </a:lnTo>
                  <a:cubicBezTo>
                    <a:pt x="2023688" y="0"/>
                    <a:pt x="2030548" y="6860"/>
                    <a:pt x="2030548" y="15322"/>
                  </a:cubicBezTo>
                  <a:lnTo>
                    <a:pt x="2030548" y="640259"/>
                  </a:lnTo>
                  <a:cubicBezTo>
                    <a:pt x="2030548" y="644323"/>
                    <a:pt x="2028934" y="648220"/>
                    <a:pt x="2026060" y="651093"/>
                  </a:cubicBezTo>
                  <a:cubicBezTo>
                    <a:pt x="2023187" y="653967"/>
                    <a:pt x="2019290" y="655581"/>
                    <a:pt x="2015226" y="655581"/>
                  </a:cubicBezTo>
                  <a:lnTo>
                    <a:pt x="15322" y="655581"/>
                  </a:lnTo>
                  <a:cubicBezTo>
                    <a:pt x="6860" y="655581"/>
                    <a:pt x="0" y="648721"/>
                    <a:pt x="0" y="640259"/>
                  </a:cubicBezTo>
                  <a:lnTo>
                    <a:pt x="0" y="15322"/>
                  </a:lnTo>
                  <a:cubicBezTo>
                    <a:pt x="0" y="6860"/>
                    <a:pt x="6860" y="0"/>
                    <a:pt x="15322" y="0"/>
                  </a:cubicBezTo>
                  <a:close/>
                </a:path>
              </a:pathLst>
            </a:custGeom>
            <a:solidFill>
              <a:srgbClr val="363924"/>
            </a:solidFill>
          </p:spPr>
        </p:sp>
        <p:sp>
          <p:nvSpPr>
            <p:cNvPr name="TextBox 15" id="15"/>
            <p:cNvSpPr txBox="true"/>
            <p:nvPr/>
          </p:nvSpPr>
          <p:spPr>
            <a:xfrm>
              <a:off x="0" y="-47625"/>
              <a:ext cx="2030548" cy="703206"/>
            </a:xfrm>
            <a:prstGeom prst="rect">
              <a:avLst/>
            </a:prstGeom>
          </p:spPr>
          <p:txBody>
            <a:bodyPr anchor="ctr" rtlCol="false" tIns="50800" lIns="50800" bIns="50800" rIns="50800"/>
            <a:lstStyle/>
            <a:p>
              <a:pPr algn="ctr" marL="0" indent="0" lvl="0">
                <a:lnSpc>
                  <a:spcPts val="2939"/>
                </a:lnSpc>
              </a:pPr>
            </a:p>
          </p:txBody>
        </p:sp>
      </p:grpSp>
      <p:sp>
        <p:nvSpPr>
          <p:cNvPr name="TextBox 16" id="16"/>
          <p:cNvSpPr txBox="true"/>
          <p:nvPr/>
        </p:nvSpPr>
        <p:spPr>
          <a:xfrm rot="0">
            <a:off x="1028700" y="3434330"/>
            <a:ext cx="9217873" cy="1544359"/>
          </a:xfrm>
          <a:prstGeom prst="rect">
            <a:avLst/>
          </a:prstGeom>
        </p:spPr>
        <p:txBody>
          <a:bodyPr anchor="t" rtlCol="false" tIns="0" lIns="0" bIns="0" rIns="0">
            <a:spAutoFit/>
          </a:bodyPr>
          <a:lstStyle/>
          <a:p>
            <a:pPr algn="just" marL="0" indent="0" lvl="0">
              <a:lnSpc>
                <a:spcPts val="3077"/>
              </a:lnSpc>
            </a:pPr>
            <a:r>
              <a:rPr lang="en-US" sz="2198">
                <a:solidFill>
                  <a:srgbClr val="FFFFFF"/>
                </a:solidFill>
                <a:latin typeface="Aileron"/>
                <a:ea typeface="Aileron"/>
                <a:cs typeface="Aileron"/>
                <a:sym typeface="Aileron"/>
              </a:rPr>
              <a:t>Minkurinn er meðalstórt rándýr með grannvaxinn líkama sem hentar vel til veiða bæði á landi og í vatni. Karldýr eru töluvert stærri en kvendýr og geta orðið allt að 1,5 kg að þyngd. Líkamsbygging minksins gerir honum kleift að komast inn í þröngar holur og hann syndir vel í vatni.</a:t>
            </a:r>
          </a:p>
        </p:txBody>
      </p:sp>
      <p:sp>
        <p:nvSpPr>
          <p:cNvPr name="TextBox 17" id="17"/>
          <p:cNvSpPr txBox="true"/>
          <p:nvPr/>
        </p:nvSpPr>
        <p:spPr>
          <a:xfrm rot="0">
            <a:off x="1028700" y="2622508"/>
            <a:ext cx="6307115" cy="705633"/>
          </a:xfrm>
          <a:prstGeom prst="rect">
            <a:avLst/>
          </a:prstGeom>
        </p:spPr>
        <p:txBody>
          <a:bodyPr anchor="t" rtlCol="false" tIns="0" lIns="0" bIns="0" rIns="0">
            <a:spAutoFit/>
          </a:bodyPr>
          <a:lstStyle/>
          <a:p>
            <a:pPr algn="l" marL="0" indent="0" lvl="0">
              <a:lnSpc>
                <a:spcPts val="5336"/>
              </a:lnSpc>
            </a:pPr>
            <a:r>
              <a:rPr lang="en-US" b="true" sz="5336" spc="-266">
                <a:solidFill>
                  <a:srgbClr val="FFF27D"/>
                </a:solidFill>
                <a:latin typeface="League Spartan"/>
                <a:ea typeface="League Spartan"/>
                <a:cs typeface="League Spartan"/>
                <a:sym typeface="League Spartan"/>
              </a:rPr>
              <a:t>Stærð og mælingar</a:t>
            </a:r>
          </a:p>
        </p:txBody>
      </p:sp>
      <p:sp>
        <p:nvSpPr>
          <p:cNvPr name="TextBox 18" id="18"/>
          <p:cNvSpPr txBox="true"/>
          <p:nvPr/>
        </p:nvSpPr>
        <p:spPr>
          <a:xfrm rot="0">
            <a:off x="1028700" y="691165"/>
            <a:ext cx="2426913" cy="306737"/>
          </a:xfrm>
          <a:prstGeom prst="rect">
            <a:avLst/>
          </a:prstGeom>
        </p:spPr>
        <p:txBody>
          <a:bodyPr anchor="t" rtlCol="false" tIns="0" lIns="0" bIns="0" rIns="0">
            <a:spAutoFit/>
          </a:bodyPr>
          <a:lstStyle/>
          <a:p>
            <a:pPr algn="l" marL="0" indent="0" lvl="0">
              <a:lnSpc>
                <a:spcPts val="2518"/>
              </a:lnSpc>
            </a:pPr>
            <a:r>
              <a:rPr lang="en-US" b="true" sz="1798">
                <a:solidFill>
                  <a:srgbClr val="FFFFFF"/>
                </a:solidFill>
                <a:latin typeface="Aileron Bold"/>
                <a:ea typeface="Aileron Bold"/>
                <a:cs typeface="Aileron Bold"/>
                <a:sym typeface="Aileron Bold"/>
              </a:rPr>
              <a:t>VILLT DÝR Á ÍSLANDI</a:t>
            </a:r>
          </a:p>
        </p:txBody>
      </p:sp>
      <p:sp>
        <p:nvSpPr>
          <p:cNvPr name="TextBox 19" id="19"/>
          <p:cNvSpPr txBox="true"/>
          <p:nvPr/>
        </p:nvSpPr>
        <p:spPr>
          <a:xfrm rot="0">
            <a:off x="11356976" y="6356127"/>
            <a:ext cx="5902324" cy="1934884"/>
          </a:xfrm>
          <a:prstGeom prst="rect">
            <a:avLst/>
          </a:prstGeom>
        </p:spPr>
        <p:txBody>
          <a:bodyPr anchor="t" rtlCol="false" tIns="0" lIns="0" bIns="0" rIns="0">
            <a:spAutoFit/>
          </a:bodyPr>
          <a:lstStyle/>
          <a:p>
            <a:pPr algn="just" marL="0" indent="0" lvl="0">
              <a:lnSpc>
                <a:spcPts val="3077"/>
              </a:lnSpc>
            </a:pPr>
            <a:r>
              <a:rPr lang="en-US" sz="2198">
                <a:solidFill>
                  <a:srgbClr val="FFFFFF"/>
                </a:solidFill>
                <a:latin typeface="Aileron"/>
                <a:ea typeface="Aileron"/>
                <a:cs typeface="Aileron"/>
                <a:sym typeface="Aileron"/>
              </a:rPr>
              <a:t>Lengd: 50-60 cm með skott</a:t>
            </a:r>
          </a:p>
          <a:p>
            <a:pPr algn="just" marL="0" indent="0" lvl="0">
              <a:lnSpc>
                <a:spcPts val="3077"/>
              </a:lnSpc>
            </a:pPr>
            <a:r>
              <a:rPr lang="en-US" sz="2198">
                <a:solidFill>
                  <a:srgbClr val="FFFFFF"/>
                </a:solidFill>
                <a:latin typeface="Aileron"/>
                <a:ea typeface="Aileron"/>
                <a:cs typeface="Aileron"/>
                <a:sym typeface="Aileron"/>
              </a:rPr>
              <a:t>Hæð: 10-15 cm við herðar</a:t>
            </a:r>
          </a:p>
          <a:p>
            <a:pPr algn="just" marL="0" indent="0" lvl="0">
              <a:lnSpc>
                <a:spcPts val="3077"/>
              </a:lnSpc>
            </a:pPr>
            <a:r>
              <a:rPr lang="en-US" sz="2198">
                <a:solidFill>
                  <a:srgbClr val="FFFFFF"/>
                </a:solidFill>
                <a:latin typeface="Aileron"/>
                <a:ea typeface="Aileron"/>
                <a:cs typeface="Aileron"/>
                <a:sym typeface="Aileron"/>
              </a:rPr>
              <a:t>Skott: 15-20 cm</a:t>
            </a:r>
          </a:p>
          <a:p>
            <a:pPr algn="just" marL="0" indent="0" lvl="0">
              <a:lnSpc>
                <a:spcPts val="3077"/>
              </a:lnSpc>
            </a:pPr>
            <a:r>
              <a:rPr lang="en-US" sz="2198">
                <a:solidFill>
                  <a:srgbClr val="FFFFFF"/>
                </a:solidFill>
                <a:latin typeface="Aileron"/>
                <a:ea typeface="Aileron"/>
                <a:cs typeface="Aileron"/>
                <a:sym typeface="Aileron"/>
              </a:rPr>
              <a:t>Þyngd: 0,5-1,5 kg</a:t>
            </a:r>
          </a:p>
          <a:p>
            <a:pPr algn="just" marL="0" indent="0" lvl="0">
              <a:lnSpc>
                <a:spcPts val="3077"/>
              </a:lnSpc>
            </a:pPr>
            <a:r>
              <a:rPr lang="en-US" sz="2198">
                <a:solidFill>
                  <a:srgbClr val="FFFFFF"/>
                </a:solidFill>
                <a:latin typeface="Aileron"/>
                <a:ea typeface="Aileron"/>
                <a:cs typeface="Aileron"/>
                <a:sym typeface="Aileron"/>
              </a:rPr>
              <a:t>Karldýrið er stærra en kvendýrið</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8201B"/>
        </a:solidFill>
      </p:bgPr>
    </p:bg>
    <p:spTree>
      <p:nvGrpSpPr>
        <p:cNvPr id="1" name=""/>
        <p:cNvGrpSpPr/>
        <p:nvPr/>
      </p:nvGrpSpPr>
      <p:grpSpPr>
        <a:xfrm>
          <a:off x="0" y="0"/>
          <a:ext cx="0" cy="0"/>
          <a:chOff x="0" y="0"/>
          <a:chExt cx="0" cy="0"/>
        </a:xfrm>
      </p:grpSpPr>
      <p:grpSp>
        <p:nvGrpSpPr>
          <p:cNvPr name="Group 2" id="2"/>
          <p:cNvGrpSpPr/>
          <p:nvPr/>
        </p:nvGrpSpPr>
        <p:grpSpPr>
          <a:xfrm rot="0">
            <a:off x="-699180" y="498352"/>
            <a:ext cx="19686360" cy="730430"/>
            <a:chOff x="0" y="0"/>
            <a:chExt cx="10953185" cy="406400"/>
          </a:xfrm>
        </p:grpSpPr>
        <p:sp>
          <p:nvSpPr>
            <p:cNvPr name="Freeform 3" id="3"/>
            <p:cNvSpPr/>
            <p:nvPr/>
          </p:nvSpPr>
          <p:spPr>
            <a:xfrm flipH="false" flipV="false" rot="0">
              <a:off x="0" y="0"/>
              <a:ext cx="10953185" cy="406400"/>
            </a:xfrm>
            <a:custGeom>
              <a:avLst/>
              <a:gdLst/>
              <a:ahLst/>
              <a:cxnLst/>
              <a:rect r="r" b="b" t="t" l="l"/>
              <a:pathLst>
                <a:path h="406400" w="10953185">
                  <a:moveTo>
                    <a:pt x="10749985" y="0"/>
                  </a:moveTo>
                  <a:cubicBezTo>
                    <a:pt x="10862209" y="0"/>
                    <a:pt x="10953185" y="90976"/>
                    <a:pt x="10953185" y="203200"/>
                  </a:cubicBezTo>
                  <a:cubicBezTo>
                    <a:pt x="10953185" y="315424"/>
                    <a:pt x="10862209" y="406400"/>
                    <a:pt x="10749985" y="406400"/>
                  </a:cubicBezTo>
                  <a:lnTo>
                    <a:pt x="203200" y="406400"/>
                  </a:lnTo>
                  <a:cubicBezTo>
                    <a:pt x="90976" y="406400"/>
                    <a:pt x="0" y="315424"/>
                    <a:pt x="0" y="203200"/>
                  </a:cubicBezTo>
                  <a:cubicBezTo>
                    <a:pt x="0" y="90976"/>
                    <a:pt x="90976" y="0"/>
                    <a:pt x="203200" y="0"/>
                  </a:cubicBezTo>
                  <a:close/>
                </a:path>
              </a:pathLst>
            </a:custGeom>
            <a:ln w="38100" cap="sq">
              <a:solidFill>
                <a:srgbClr val="FFFFFF">
                  <a:alpha val="69804"/>
                </a:srgbClr>
              </a:solidFill>
              <a:prstDash val="solid"/>
              <a:miter/>
            </a:ln>
          </p:spPr>
        </p:sp>
        <p:sp>
          <p:nvSpPr>
            <p:cNvPr name="TextBox 4" id="4"/>
            <p:cNvSpPr txBox="true"/>
            <p:nvPr/>
          </p:nvSpPr>
          <p:spPr>
            <a:xfrm>
              <a:off x="0" y="-47625"/>
              <a:ext cx="10953185" cy="454025"/>
            </a:xfrm>
            <a:prstGeom prst="rect">
              <a:avLst/>
            </a:prstGeom>
          </p:spPr>
          <p:txBody>
            <a:bodyPr anchor="ctr" rtlCol="false" tIns="50800" lIns="50800" bIns="50800" rIns="50800"/>
            <a:lstStyle/>
            <a:p>
              <a:pPr algn="ctr" marL="0" indent="0" lvl="0">
                <a:lnSpc>
                  <a:spcPts val="2939"/>
                </a:lnSpc>
              </a:pPr>
            </a:p>
          </p:txBody>
        </p:sp>
      </p:grpSp>
      <p:grpSp>
        <p:nvGrpSpPr>
          <p:cNvPr name="Group 5" id="5"/>
          <p:cNvGrpSpPr/>
          <p:nvPr/>
        </p:nvGrpSpPr>
        <p:grpSpPr>
          <a:xfrm rot="0">
            <a:off x="-699180" y="9921785"/>
            <a:ext cx="19686360" cy="730430"/>
            <a:chOff x="0" y="0"/>
            <a:chExt cx="10953185" cy="406400"/>
          </a:xfrm>
        </p:grpSpPr>
        <p:sp>
          <p:nvSpPr>
            <p:cNvPr name="Freeform 6" id="6"/>
            <p:cNvSpPr/>
            <p:nvPr/>
          </p:nvSpPr>
          <p:spPr>
            <a:xfrm flipH="false" flipV="false" rot="0">
              <a:off x="0" y="0"/>
              <a:ext cx="10953185" cy="406400"/>
            </a:xfrm>
            <a:custGeom>
              <a:avLst/>
              <a:gdLst/>
              <a:ahLst/>
              <a:cxnLst/>
              <a:rect r="r" b="b" t="t" l="l"/>
              <a:pathLst>
                <a:path h="406400" w="10953185">
                  <a:moveTo>
                    <a:pt x="10749985" y="0"/>
                  </a:moveTo>
                  <a:cubicBezTo>
                    <a:pt x="10862209" y="0"/>
                    <a:pt x="10953185" y="90976"/>
                    <a:pt x="10953185" y="203200"/>
                  </a:cubicBezTo>
                  <a:cubicBezTo>
                    <a:pt x="10953185" y="315424"/>
                    <a:pt x="10862209" y="406400"/>
                    <a:pt x="10749985" y="406400"/>
                  </a:cubicBezTo>
                  <a:lnTo>
                    <a:pt x="203200" y="406400"/>
                  </a:lnTo>
                  <a:cubicBezTo>
                    <a:pt x="90976" y="406400"/>
                    <a:pt x="0" y="315424"/>
                    <a:pt x="0" y="203200"/>
                  </a:cubicBezTo>
                  <a:cubicBezTo>
                    <a:pt x="0" y="90976"/>
                    <a:pt x="90976" y="0"/>
                    <a:pt x="203200" y="0"/>
                  </a:cubicBezTo>
                  <a:close/>
                </a:path>
              </a:pathLst>
            </a:custGeom>
            <a:ln w="38100" cap="sq">
              <a:solidFill>
                <a:srgbClr val="FFFFFF">
                  <a:alpha val="69804"/>
                </a:srgbClr>
              </a:solidFill>
              <a:prstDash val="solid"/>
              <a:miter/>
            </a:ln>
          </p:spPr>
        </p:sp>
        <p:sp>
          <p:nvSpPr>
            <p:cNvPr name="TextBox 7" id="7"/>
            <p:cNvSpPr txBox="true"/>
            <p:nvPr/>
          </p:nvSpPr>
          <p:spPr>
            <a:xfrm>
              <a:off x="0" y="-47625"/>
              <a:ext cx="10953185" cy="454025"/>
            </a:xfrm>
            <a:prstGeom prst="rect">
              <a:avLst/>
            </a:prstGeom>
          </p:spPr>
          <p:txBody>
            <a:bodyPr anchor="ctr" rtlCol="false" tIns="50800" lIns="50800" bIns="50800" rIns="50800"/>
            <a:lstStyle/>
            <a:p>
              <a:pPr algn="ctr" marL="0" indent="0" lvl="0">
                <a:lnSpc>
                  <a:spcPts val="2939"/>
                </a:lnSpc>
              </a:pPr>
            </a:p>
          </p:txBody>
        </p:sp>
      </p:grpSp>
      <p:grpSp>
        <p:nvGrpSpPr>
          <p:cNvPr name="Group 8" id="8"/>
          <p:cNvGrpSpPr/>
          <p:nvPr/>
        </p:nvGrpSpPr>
        <p:grpSpPr>
          <a:xfrm rot="0">
            <a:off x="13338026" y="1532001"/>
            <a:ext cx="6184341" cy="6288649"/>
            <a:chOff x="0" y="0"/>
            <a:chExt cx="958116" cy="974276"/>
          </a:xfrm>
        </p:grpSpPr>
        <p:sp>
          <p:nvSpPr>
            <p:cNvPr name="Freeform 9" id="9"/>
            <p:cNvSpPr/>
            <p:nvPr/>
          </p:nvSpPr>
          <p:spPr>
            <a:xfrm flipH="false" flipV="false" rot="0">
              <a:off x="0" y="0"/>
              <a:ext cx="958116" cy="974276"/>
            </a:xfrm>
            <a:custGeom>
              <a:avLst/>
              <a:gdLst/>
              <a:ahLst/>
              <a:cxnLst/>
              <a:rect r="r" b="b" t="t" l="l"/>
              <a:pathLst>
                <a:path h="974276" w="958116">
                  <a:moveTo>
                    <a:pt x="48822" y="0"/>
                  </a:moveTo>
                  <a:lnTo>
                    <a:pt x="909294" y="0"/>
                  </a:lnTo>
                  <a:cubicBezTo>
                    <a:pt x="922242" y="0"/>
                    <a:pt x="934660" y="5144"/>
                    <a:pt x="943816" y="14300"/>
                  </a:cubicBezTo>
                  <a:cubicBezTo>
                    <a:pt x="952972" y="23456"/>
                    <a:pt x="958116" y="35874"/>
                    <a:pt x="958116" y="48822"/>
                  </a:cubicBezTo>
                  <a:lnTo>
                    <a:pt x="958116" y="925454"/>
                  </a:lnTo>
                  <a:cubicBezTo>
                    <a:pt x="958116" y="938402"/>
                    <a:pt x="952972" y="950821"/>
                    <a:pt x="943816" y="959976"/>
                  </a:cubicBezTo>
                  <a:cubicBezTo>
                    <a:pt x="934660" y="969133"/>
                    <a:pt x="922242" y="974276"/>
                    <a:pt x="909294" y="974276"/>
                  </a:cubicBezTo>
                  <a:lnTo>
                    <a:pt x="48822" y="974276"/>
                  </a:lnTo>
                  <a:cubicBezTo>
                    <a:pt x="35874" y="974276"/>
                    <a:pt x="23456" y="969133"/>
                    <a:pt x="14300" y="959976"/>
                  </a:cubicBezTo>
                  <a:cubicBezTo>
                    <a:pt x="5144" y="950821"/>
                    <a:pt x="0" y="938402"/>
                    <a:pt x="0" y="925454"/>
                  </a:cubicBezTo>
                  <a:lnTo>
                    <a:pt x="0" y="48822"/>
                  </a:lnTo>
                  <a:cubicBezTo>
                    <a:pt x="0" y="35874"/>
                    <a:pt x="5144" y="23456"/>
                    <a:pt x="14300" y="14300"/>
                  </a:cubicBezTo>
                  <a:cubicBezTo>
                    <a:pt x="23456" y="5144"/>
                    <a:pt x="35874" y="0"/>
                    <a:pt x="48822" y="0"/>
                  </a:cubicBezTo>
                  <a:close/>
                </a:path>
              </a:pathLst>
            </a:custGeom>
            <a:blipFill>
              <a:blip r:embed="rId2"/>
              <a:stretch>
                <a:fillRect l="-843" t="0" r="-843" b="0"/>
              </a:stretch>
            </a:blipFill>
          </p:spPr>
        </p:sp>
      </p:grpSp>
      <p:grpSp>
        <p:nvGrpSpPr>
          <p:cNvPr name="Group 10" id="10"/>
          <p:cNvGrpSpPr/>
          <p:nvPr/>
        </p:nvGrpSpPr>
        <p:grpSpPr>
          <a:xfrm rot="0">
            <a:off x="2903445" y="6381417"/>
            <a:ext cx="13065122" cy="3186125"/>
            <a:chOff x="0" y="0"/>
            <a:chExt cx="2688297" cy="655581"/>
          </a:xfrm>
        </p:grpSpPr>
        <p:sp>
          <p:nvSpPr>
            <p:cNvPr name="Freeform 11" id="11"/>
            <p:cNvSpPr/>
            <p:nvPr/>
          </p:nvSpPr>
          <p:spPr>
            <a:xfrm flipH="false" flipV="false" rot="0">
              <a:off x="0" y="0"/>
              <a:ext cx="2688297" cy="655581"/>
            </a:xfrm>
            <a:custGeom>
              <a:avLst/>
              <a:gdLst/>
              <a:ahLst/>
              <a:cxnLst/>
              <a:rect r="r" b="b" t="t" l="l"/>
              <a:pathLst>
                <a:path h="655581" w="2688297">
                  <a:moveTo>
                    <a:pt x="11574" y="0"/>
                  </a:moveTo>
                  <a:lnTo>
                    <a:pt x="2676723" y="0"/>
                  </a:lnTo>
                  <a:cubicBezTo>
                    <a:pt x="2679793" y="0"/>
                    <a:pt x="2682736" y="1219"/>
                    <a:pt x="2684907" y="3390"/>
                  </a:cubicBezTo>
                  <a:cubicBezTo>
                    <a:pt x="2687077" y="5560"/>
                    <a:pt x="2688297" y="8504"/>
                    <a:pt x="2688297" y="11574"/>
                  </a:cubicBezTo>
                  <a:lnTo>
                    <a:pt x="2688297" y="644008"/>
                  </a:lnTo>
                  <a:cubicBezTo>
                    <a:pt x="2688297" y="647077"/>
                    <a:pt x="2687077" y="650021"/>
                    <a:pt x="2684907" y="652191"/>
                  </a:cubicBezTo>
                  <a:cubicBezTo>
                    <a:pt x="2682736" y="654362"/>
                    <a:pt x="2679793" y="655581"/>
                    <a:pt x="2676723" y="655581"/>
                  </a:cubicBezTo>
                  <a:lnTo>
                    <a:pt x="11574" y="655581"/>
                  </a:lnTo>
                  <a:cubicBezTo>
                    <a:pt x="8504" y="655581"/>
                    <a:pt x="5560" y="654362"/>
                    <a:pt x="3390" y="652191"/>
                  </a:cubicBezTo>
                  <a:cubicBezTo>
                    <a:pt x="1219" y="650021"/>
                    <a:pt x="0" y="647077"/>
                    <a:pt x="0" y="644008"/>
                  </a:cubicBezTo>
                  <a:lnTo>
                    <a:pt x="0" y="11574"/>
                  </a:lnTo>
                  <a:cubicBezTo>
                    <a:pt x="0" y="8504"/>
                    <a:pt x="1219" y="5560"/>
                    <a:pt x="3390" y="3390"/>
                  </a:cubicBezTo>
                  <a:cubicBezTo>
                    <a:pt x="5560" y="1219"/>
                    <a:pt x="8504" y="0"/>
                    <a:pt x="11574" y="0"/>
                  </a:cubicBezTo>
                  <a:close/>
                </a:path>
              </a:pathLst>
            </a:custGeom>
            <a:solidFill>
              <a:srgbClr val="363924"/>
            </a:solidFill>
          </p:spPr>
        </p:sp>
        <p:sp>
          <p:nvSpPr>
            <p:cNvPr name="TextBox 12" id="12"/>
            <p:cNvSpPr txBox="true"/>
            <p:nvPr/>
          </p:nvSpPr>
          <p:spPr>
            <a:xfrm>
              <a:off x="0" y="-47625"/>
              <a:ext cx="2688297" cy="703206"/>
            </a:xfrm>
            <a:prstGeom prst="rect">
              <a:avLst/>
            </a:prstGeom>
          </p:spPr>
          <p:txBody>
            <a:bodyPr anchor="ctr" rtlCol="false" tIns="50800" lIns="50800" bIns="50800" rIns="50800"/>
            <a:lstStyle/>
            <a:p>
              <a:pPr algn="ctr" marL="0" indent="0" lvl="0">
                <a:lnSpc>
                  <a:spcPts val="2939"/>
                </a:lnSpc>
              </a:pPr>
            </a:p>
          </p:txBody>
        </p:sp>
      </p:grpSp>
      <p:sp>
        <p:nvSpPr>
          <p:cNvPr name="Freeform 13" id="13"/>
          <p:cNvSpPr/>
          <p:nvPr/>
        </p:nvSpPr>
        <p:spPr>
          <a:xfrm flipH="false" flipV="false" rot="0">
            <a:off x="16950058" y="8949058"/>
            <a:ext cx="618483" cy="618483"/>
          </a:xfrm>
          <a:custGeom>
            <a:avLst/>
            <a:gdLst/>
            <a:ahLst/>
            <a:cxnLst/>
            <a:rect r="r" b="b" t="t" l="l"/>
            <a:pathLst>
              <a:path h="618483" w="618483">
                <a:moveTo>
                  <a:pt x="0" y="0"/>
                </a:moveTo>
                <a:lnTo>
                  <a:pt x="618484" y="0"/>
                </a:lnTo>
                <a:lnTo>
                  <a:pt x="618484" y="618484"/>
                </a:lnTo>
                <a:lnTo>
                  <a:pt x="0" y="61848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4" id="14"/>
          <p:cNvSpPr txBox="true"/>
          <p:nvPr/>
        </p:nvSpPr>
        <p:spPr>
          <a:xfrm rot="0">
            <a:off x="14348543" y="674655"/>
            <a:ext cx="2746110" cy="290320"/>
          </a:xfrm>
          <a:prstGeom prst="rect">
            <a:avLst/>
          </a:prstGeom>
        </p:spPr>
        <p:txBody>
          <a:bodyPr anchor="t" rtlCol="false" tIns="0" lIns="0" bIns="0" rIns="0">
            <a:spAutoFit/>
          </a:bodyPr>
          <a:lstStyle/>
          <a:p>
            <a:pPr algn="r" marL="0" indent="0" lvl="0">
              <a:lnSpc>
                <a:spcPts val="2373"/>
              </a:lnSpc>
            </a:pPr>
            <a:r>
              <a:rPr lang="en-US" b="true" sz="1695">
                <a:solidFill>
                  <a:srgbClr val="FFFFFF"/>
                </a:solidFill>
                <a:latin typeface="Aileron Bold"/>
                <a:ea typeface="Aileron Bold"/>
                <a:cs typeface="Aileron Bold"/>
                <a:sym typeface="Aileron Bold"/>
              </a:rPr>
              <a:t>@VILLTDYR.IS</a:t>
            </a:r>
          </a:p>
        </p:txBody>
      </p:sp>
      <p:sp>
        <p:nvSpPr>
          <p:cNvPr name="TextBox 15" id="15"/>
          <p:cNvSpPr txBox="true"/>
          <p:nvPr/>
        </p:nvSpPr>
        <p:spPr>
          <a:xfrm rot="0">
            <a:off x="1028700" y="2486608"/>
            <a:ext cx="9964477" cy="831193"/>
          </a:xfrm>
          <a:prstGeom prst="rect">
            <a:avLst/>
          </a:prstGeom>
        </p:spPr>
        <p:txBody>
          <a:bodyPr anchor="t" rtlCol="false" tIns="0" lIns="0" bIns="0" rIns="0">
            <a:spAutoFit/>
          </a:bodyPr>
          <a:lstStyle/>
          <a:p>
            <a:pPr algn="l" marL="0" indent="0" lvl="0">
              <a:lnSpc>
                <a:spcPts val="6226"/>
              </a:lnSpc>
            </a:pPr>
            <a:r>
              <a:rPr lang="en-US" b="true" sz="6226" spc="-311">
                <a:solidFill>
                  <a:srgbClr val="FFF27D"/>
                </a:solidFill>
                <a:latin typeface="League Spartan"/>
                <a:ea typeface="League Spartan"/>
                <a:cs typeface="League Spartan"/>
                <a:sym typeface="League Spartan"/>
              </a:rPr>
              <a:t>Áhugaverðar upplýsingar</a:t>
            </a:r>
          </a:p>
        </p:txBody>
      </p:sp>
      <p:sp>
        <p:nvSpPr>
          <p:cNvPr name="TextBox 16" id="16"/>
          <p:cNvSpPr txBox="true"/>
          <p:nvPr/>
        </p:nvSpPr>
        <p:spPr>
          <a:xfrm rot="0">
            <a:off x="1028700" y="691165"/>
            <a:ext cx="2426913" cy="290320"/>
          </a:xfrm>
          <a:prstGeom prst="rect">
            <a:avLst/>
          </a:prstGeom>
        </p:spPr>
        <p:txBody>
          <a:bodyPr anchor="t" rtlCol="false" tIns="0" lIns="0" bIns="0" rIns="0">
            <a:spAutoFit/>
          </a:bodyPr>
          <a:lstStyle/>
          <a:p>
            <a:pPr algn="l" marL="0" indent="0" lvl="0">
              <a:lnSpc>
                <a:spcPts val="2373"/>
              </a:lnSpc>
            </a:pPr>
            <a:r>
              <a:rPr lang="en-US" b="true" sz="1695">
                <a:solidFill>
                  <a:srgbClr val="FFFFFF"/>
                </a:solidFill>
                <a:latin typeface="Aileron Bold"/>
                <a:ea typeface="Aileron Bold"/>
                <a:cs typeface="Aileron Bold"/>
                <a:sym typeface="Aileron Bold"/>
              </a:rPr>
              <a:t>MINKURINN Á ÍSLANDI</a:t>
            </a:r>
          </a:p>
        </p:txBody>
      </p:sp>
      <p:sp>
        <p:nvSpPr>
          <p:cNvPr name="TextBox 17" id="17"/>
          <p:cNvSpPr txBox="true"/>
          <p:nvPr/>
        </p:nvSpPr>
        <p:spPr>
          <a:xfrm rot="0">
            <a:off x="1028700" y="4875197"/>
            <a:ext cx="3749489" cy="1080852"/>
          </a:xfrm>
          <a:prstGeom prst="rect">
            <a:avLst/>
          </a:prstGeom>
        </p:spPr>
        <p:txBody>
          <a:bodyPr anchor="t" rtlCol="false" tIns="0" lIns="0" bIns="0" rIns="0">
            <a:spAutoFit/>
          </a:bodyPr>
          <a:lstStyle/>
          <a:p>
            <a:pPr algn="l" marL="0" indent="0" lvl="0">
              <a:lnSpc>
                <a:spcPts val="2900"/>
              </a:lnSpc>
            </a:pPr>
            <a:r>
              <a:rPr lang="en-US" sz="2071">
                <a:solidFill>
                  <a:srgbClr val="FFFFFF"/>
                </a:solidFill>
                <a:latin typeface="Aileron"/>
                <a:ea typeface="Aileron"/>
                <a:cs typeface="Aileron"/>
                <a:sym typeface="Aileron"/>
              </a:rPr>
              <a:t>Minkurinn er framandi tegund sem kom fyrst til Íslands um 1930 frá minkabúum.</a:t>
            </a:r>
          </a:p>
        </p:txBody>
      </p:sp>
      <p:sp>
        <p:nvSpPr>
          <p:cNvPr name="TextBox 18" id="18"/>
          <p:cNvSpPr txBox="true"/>
          <p:nvPr/>
        </p:nvSpPr>
        <p:spPr>
          <a:xfrm rot="0">
            <a:off x="1069661" y="4341152"/>
            <a:ext cx="2018878" cy="405765"/>
          </a:xfrm>
          <a:prstGeom prst="rect">
            <a:avLst/>
          </a:prstGeom>
        </p:spPr>
        <p:txBody>
          <a:bodyPr anchor="t" rtlCol="false" tIns="0" lIns="0" bIns="0" rIns="0">
            <a:spAutoFit/>
          </a:bodyPr>
          <a:lstStyle/>
          <a:p>
            <a:pPr algn="l" marL="0" indent="0" lvl="0">
              <a:lnSpc>
                <a:spcPts val="3359"/>
              </a:lnSpc>
            </a:pPr>
            <a:r>
              <a:rPr lang="en-US" b="true" sz="2400">
                <a:solidFill>
                  <a:srgbClr val="FFF27D"/>
                </a:solidFill>
                <a:latin typeface="Aileron Bold"/>
                <a:ea typeface="Aileron Bold"/>
                <a:cs typeface="Aileron Bold"/>
                <a:sym typeface="Aileron Bold"/>
              </a:rPr>
              <a:t>Uppruni</a:t>
            </a:r>
          </a:p>
        </p:txBody>
      </p:sp>
      <p:sp>
        <p:nvSpPr>
          <p:cNvPr name="TextBox 19" id="19"/>
          <p:cNvSpPr txBox="true"/>
          <p:nvPr/>
        </p:nvSpPr>
        <p:spPr>
          <a:xfrm rot="0">
            <a:off x="5217682" y="4875197"/>
            <a:ext cx="3205109" cy="1442802"/>
          </a:xfrm>
          <a:prstGeom prst="rect">
            <a:avLst/>
          </a:prstGeom>
        </p:spPr>
        <p:txBody>
          <a:bodyPr anchor="t" rtlCol="false" tIns="0" lIns="0" bIns="0" rIns="0">
            <a:spAutoFit/>
          </a:bodyPr>
          <a:lstStyle/>
          <a:p>
            <a:pPr algn="l" marL="0" indent="0" lvl="0">
              <a:lnSpc>
                <a:spcPts val="2900"/>
              </a:lnSpc>
            </a:pPr>
            <a:r>
              <a:rPr lang="en-US" sz="2071">
                <a:solidFill>
                  <a:srgbClr val="FFFFFF"/>
                </a:solidFill>
                <a:latin typeface="Aileron"/>
                <a:ea typeface="Aileron"/>
                <a:cs typeface="Aileron"/>
                <a:sym typeface="Aileron"/>
              </a:rPr>
              <a:t>Minkurinn er gott sunddýr og kafari.</a:t>
            </a:r>
          </a:p>
          <a:p>
            <a:pPr algn="l" marL="0" indent="0" lvl="0">
              <a:lnSpc>
                <a:spcPts val="2900"/>
              </a:lnSpc>
            </a:pPr>
            <a:r>
              <a:rPr lang="en-US" sz="2071">
                <a:solidFill>
                  <a:srgbClr val="FFFFFF"/>
                </a:solidFill>
                <a:latin typeface="Aileron"/>
                <a:ea typeface="Aileron"/>
                <a:cs typeface="Aileron"/>
                <a:sym typeface="Aileron"/>
              </a:rPr>
              <a:t>Hann veiðir bæði í vatni og á landi.</a:t>
            </a:r>
          </a:p>
        </p:txBody>
      </p:sp>
      <p:sp>
        <p:nvSpPr>
          <p:cNvPr name="TextBox 20" id="20"/>
          <p:cNvSpPr txBox="true"/>
          <p:nvPr/>
        </p:nvSpPr>
        <p:spPr>
          <a:xfrm rot="0">
            <a:off x="5258643" y="4341152"/>
            <a:ext cx="2018878" cy="405765"/>
          </a:xfrm>
          <a:prstGeom prst="rect">
            <a:avLst/>
          </a:prstGeom>
        </p:spPr>
        <p:txBody>
          <a:bodyPr anchor="t" rtlCol="false" tIns="0" lIns="0" bIns="0" rIns="0">
            <a:spAutoFit/>
          </a:bodyPr>
          <a:lstStyle/>
          <a:p>
            <a:pPr algn="l" marL="0" indent="0" lvl="0">
              <a:lnSpc>
                <a:spcPts val="3359"/>
              </a:lnSpc>
            </a:pPr>
            <a:r>
              <a:rPr lang="en-US" b="true" sz="2400">
                <a:solidFill>
                  <a:srgbClr val="FFF27D"/>
                </a:solidFill>
                <a:latin typeface="Aileron Bold"/>
                <a:ea typeface="Aileron Bold"/>
                <a:cs typeface="Aileron Bold"/>
                <a:sym typeface="Aileron Bold"/>
              </a:rPr>
              <a:t>Sunddýr</a:t>
            </a:r>
          </a:p>
        </p:txBody>
      </p:sp>
      <p:sp>
        <p:nvSpPr>
          <p:cNvPr name="TextBox 21" id="21"/>
          <p:cNvSpPr txBox="true"/>
          <p:nvPr/>
        </p:nvSpPr>
        <p:spPr>
          <a:xfrm rot="0">
            <a:off x="9406664" y="4875197"/>
            <a:ext cx="3521788" cy="1080852"/>
          </a:xfrm>
          <a:prstGeom prst="rect">
            <a:avLst/>
          </a:prstGeom>
        </p:spPr>
        <p:txBody>
          <a:bodyPr anchor="t" rtlCol="false" tIns="0" lIns="0" bIns="0" rIns="0">
            <a:spAutoFit/>
          </a:bodyPr>
          <a:lstStyle/>
          <a:p>
            <a:pPr algn="l" marL="0" indent="0" lvl="0">
              <a:lnSpc>
                <a:spcPts val="2900"/>
              </a:lnSpc>
            </a:pPr>
            <a:r>
              <a:rPr lang="en-US" sz="2071">
                <a:solidFill>
                  <a:srgbClr val="FFFFFF"/>
                </a:solidFill>
                <a:latin typeface="Aileron"/>
                <a:ea typeface="Aileron"/>
                <a:cs typeface="Aileron"/>
                <a:sym typeface="Aileron"/>
              </a:rPr>
              <a:t>Minkurinn er virkur bæði dag og nótt og leitar að fæðu á öllum tímum.</a:t>
            </a:r>
          </a:p>
        </p:txBody>
      </p:sp>
      <p:sp>
        <p:nvSpPr>
          <p:cNvPr name="TextBox 22" id="22"/>
          <p:cNvSpPr txBox="true"/>
          <p:nvPr/>
        </p:nvSpPr>
        <p:spPr>
          <a:xfrm rot="0">
            <a:off x="9447625" y="4341152"/>
            <a:ext cx="2018878" cy="405765"/>
          </a:xfrm>
          <a:prstGeom prst="rect">
            <a:avLst/>
          </a:prstGeom>
        </p:spPr>
        <p:txBody>
          <a:bodyPr anchor="t" rtlCol="false" tIns="0" lIns="0" bIns="0" rIns="0">
            <a:spAutoFit/>
          </a:bodyPr>
          <a:lstStyle/>
          <a:p>
            <a:pPr algn="l" marL="0" indent="0" lvl="0">
              <a:lnSpc>
                <a:spcPts val="3359"/>
              </a:lnSpc>
            </a:pPr>
            <a:r>
              <a:rPr lang="en-US" b="true" sz="2400">
                <a:solidFill>
                  <a:srgbClr val="FFF27D"/>
                </a:solidFill>
                <a:latin typeface="Aileron Bold"/>
                <a:ea typeface="Aileron Bold"/>
                <a:cs typeface="Aileron Bold"/>
                <a:sym typeface="Aileron Bold"/>
              </a:rPr>
              <a:t>Virkni</a:t>
            </a:r>
          </a:p>
        </p:txBody>
      </p:sp>
      <p:sp>
        <p:nvSpPr>
          <p:cNvPr name="TextBox 23" id="23"/>
          <p:cNvSpPr txBox="true"/>
          <p:nvPr/>
        </p:nvSpPr>
        <p:spPr>
          <a:xfrm rot="0">
            <a:off x="3455613" y="8094980"/>
            <a:ext cx="3205109" cy="1080852"/>
          </a:xfrm>
          <a:prstGeom prst="rect">
            <a:avLst/>
          </a:prstGeom>
        </p:spPr>
        <p:txBody>
          <a:bodyPr anchor="t" rtlCol="false" tIns="0" lIns="0" bIns="0" rIns="0">
            <a:spAutoFit/>
          </a:bodyPr>
          <a:lstStyle/>
          <a:p>
            <a:pPr algn="l" marL="0" indent="0" lvl="0">
              <a:lnSpc>
                <a:spcPts val="2900"/>
              </a:lnSpc>
            </a:pPr>
            <a:r>
              <a:rPr lang="en-US" sz="2071">
                <a:solidFill>
                  <a:srgbClr val="FFFFFF"/>
                </a:solidFill>
                <a:latin typeface="Aileron"/>
                <a:ea typeface="Aileron"/>
                <a:cs typeface="Aileron"/>
                <a:sym typeface="Aileron"/>
              </a:rPr>
              <a:t>Minkurinn er einsetudýr og hittir aðra minka aðeins á pörunartíma.</a:t>
            </a:r>
          </a:p>
        </p:txBody>
      </p:sp>
      <p:sp>
        <p:nvSpPr>
          <p:cNvPr name="TextBox 24" id="24"/>
          <p:cNvSpPr txBox="true"/>
          <p:nvPr/>
        </p:nvSpPr>
        <p:spPr>
          <a:xfrm rot="0">
            <a:off x="3496574" y="7560935"/>
            <a:ext cx="2018878" cy="405765"/>
          </a:xfrm>
          <a:prstGeom prst="rect">
            <a:avLst/>
          </a:prstGeom>
        </p:spPr>
        <p:txBody>
          <a:bodyPr anchor="t" rtlCol="false" tIns="0" lIns="0" bIns="0" rIns="0">
            <a:spAutoFit/>
          </a:bodyPr>
          <a:lstStyle/>
          <a:p>
            <a:pPr algn="l" marL="0" indent="0" lvl="0">
              <a:lnSpc>
                <a:spcPts val="3359"/>
              </a:lnSpc>
            </a:pPr>
            <a:r>
              <a:rPr lang="en-US" b="true" sz="2400">
                <a:solidFill>
                  <a:srgbClr val="FFF27D"/>
                </a:solidFill>
                <a:latin typeface="Aileron Bold"/>
                <a:ea typeface="Aileron Bold"/>
                <a:cs typeface="Aileron Bold"/>
                <a:sym typeface="Aileron Bold"/>
              </a:rPr>
              <a:t>Einsetu</a:t>
            </a:r>
          </a:p>
        </p:txBody>
      </p:sp>
      <p:sp>
        <p:nvSpPr>
          <p:cNvPr name="TextBox 25" id="25"/>
          <p:cNvSpPr txBox="true"/>
          <p:nvPr/>
        </p:nvSpPr>
        <p:spPr>
          <a:xfrm rot="0">
            <a:off x="8000325" y="8094980"/>
            <a:ext cx="3205109" cy="1080852"/>
          </a:xfrm>
          <a:prstGeom prst="rect">
            <a:avLst/>
          </a:prstGeom>
        </p:spPr>
        <p:txBody>
          <a:bodyPr anchor="t" rtlCol="false" tIns="0" lIns="0" bIns="0" rIns="0">
            <a:spAutoFit/>
          </a:bodyPr>
          <a:lstStyle/>
          <a:p>
            <a:pPr algn="l" marL="0" indent="0" lvl="0">
              <a:lnSpc>
                <a:spcPts val="2900"/>
              </a:lnSpc>
            </a:pPr>
            <a:r>
              <a:rPr lang="en-US" sz="2071">
                <a:solidFill>
                  <a:srgbClr val="FFFFFF"/>
                </a:solidFill>
                <a:latin typeface="Aileron"/>
                <a:ea typeface="Aileron"/>
                <a:cs typeface="Aileron"/>
                <a:sym typeface="Aileron"/>
              </a:rPr>
              <a:t>Minkurinn veldur miklu tjóni á íslensku fuglalífi og í vistkerfi landsins.</a:t>
            </a:r>
          </a:p>
        </p:txBody>
      </p:sp>
      <p:sp>
        <p:nvSpPr>
          <p:cNvPr name="TextBox 26" id="26"/>
          <p:cNvSpPr txBox="true"/>
          <p:nvPr/>
        </p:nvSpPr>
        <p:spPr>
          <a:xfrm rot="0">
            <a:off x="8041286" y="7560935"/>
            <a:ext cx="2018878" cy="405765"/>
          </a:xfrm>
          <a:prstGeom prst="rect">
            <a:avLst/>
          </a:prstGeom>
        </p:spPr>
        <p:txBody>
          <a:bodyPr anchor="t" rtlCol="false" tIns="0" lIns="0" bIns="0" rIns="0">
            <a:spAutoFit/>
          </a:bodyPr>
          <a:lstStyle/>
          <a:p>
            <a:pPr algn="l" marL="0" indent="0" lvl="0">
              <a:lnSpc>
                <a:spcPts val="3359"/>
              </a:lnSpc>
            </a:pPr>
            <a:r>
              <a:rPr lang="en-US" b="true" sz="2400">
                <a:solidFill>
                  <a:srgbClr val="FFF27D"/>
                </a:solidFill>
                <a:latin typeface="Aileron Bold"/>
                <a:ea typeface="Aileron Bold"/>
                <a:cs typeface="Aileron Bold"/>
                <a:sym typeface="Aileron Bold"/>
              </a:rPr>
              <a:t>Tjón</a:t>
            </a:r>
          </a:p>
        </p:txBody>
      </p:sp>
      <p:sp>
        <p:nvSpPr>
          <p:cNvPr name="TextBox 27" id="27"/>
          <p:cNvSpPr txBox="true"/>
          <p:nvPr/>
        </p:nvSpPr>
        <p:spPr>
          <a:xfrm rot="0">
            <a:off x="11902557" y="8094980"/>
            <a:ext cx="3819041" cy="1442802"/>
          </a:xfrm>
          <a:prstGeom prst="rect">
            <a:avLst/>
          </a:prstGeom>
        </p:spPr>
        <p:txBody>
          <a:bodyPr anchor="t" rtlCol="false" tIns="0" lIns="0" bIns="0" rIns="0">
            <a:spAutoFit/>
          </a:bodyPr>
          <a:lstStyle/>
          <a:p>
            <a:pPr algn="l" marL="0" indent="0" lvl="0">
              <a:lnSpc>
                <a:spcPts val="2900"/>
              </a:lnSpc>
            </a:pPr>
            <a:r>
              <a:rPr lang="en-US" sz="2071">
                <a:solidFill>
                  <a:srgbClr val="FFFFFF"/>
                </a:solidFill>
                <a:latin typeface="Aileron"/>
                <a:ea typeface="Aileron"/>
                <a:cs typeface="Aileron"/>
                <a:sym typeface="Aileron"/>
              </a:rPr>
              <a:t>Loðskinn minksins var verðmætt á sínum tíma og var ræktað á minkabúum til að selja. Fólk notaði minkinn í fatnað.</a:t>
            </a:r>
          </a:p>
        </p:txBody>
      </p:sp>
      <p:sp>
        <p:nvSpPr>
          <p:cNvPr name="TextBox 28" id="28"/>
          <p:cNvSpPr txBox="true"/>
          <p:nvPr/>
        </p:nvSpPr>
        <p:spPr>
          <a:xfrm rot="0">
            <a:off x="11943518" y="7560935"/>
            <a:ext cx="2018878" cy="405765"/>
          </a:xfrm>
          <a:prstGeom prst="rect">
            <a:avLst/>
          </a:prstGeom>
        </p:spPr>
        <p:txBody>
          <a:bodyPr anchor="t" rtlCol="false" tIns="0" lIns="0" bIns="0" rIns="0">
            <a:spAutoFit/>
          </a:bodyPr>
          <a:lstStyle/>
          <a:p>
            <a:pPr algn="l" marL="0" indent="0" lvl="0">
              <a:lnSpc>
                <a:spcPts val="3359"/>
              </a:lnSpc>
            </a:pPr>
            <a:r>
              <a:rPr lang="en-US" b="true" sz="2400">
                <a:solidFill>
                  <a:srgbClr val="FFF27D"/>
                </a:solidFill>
                <a:latin typeface="Aileron Bold"/>
                <a:ea typeface="Aileron Bold"/>
                <a:cs typeface="Aileron Bold"/>
                <a:sym typeface="Aileron Bold"/>
              </a:rPr>
              <a:t>Loðskinn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18201B"/>
        </a:solidFill>
      </p:bgPr>
    </p:bg>
    <p:spTree>
      <p:nvGrpSpPr>
        <p:cNvPr id="1" name=""/>
        <p:cNvGrpSpPr/>
        <p:nvPr/>
      </p:nvGrpSpPr>
      <p:grpSpPr>
        <a:xfrm>
          <a:off x="0" y="0"/>
          <a:ext cx="0" cy="0"/>
          <a:chOff x="0" y="0"/>
          <a:chExt cx="0" cy="0"/>
        </a:xfrm>
      </p:grpSpPr>
      <p:grpSp>
        <p:nvGrpSpPr>
          <p:cNvPr name="Group 2" id="2"/>
          <p:cNvGrpSpPr/>
          <p:nvPr/>
        </p:nvGrpSpPr>
        <p:grpSpPr>
          <a:xfrm rot="0">
            <a:off x="-699180" y="498352"/>
            <a:ext cx="19686360" cy="730430"/>
            <a:chOff x="0" y="0"/>
            <a:chExt cx="10953185" cy="406400"/>
          </a:xfrm>
        </p:grpSpPr>
        <p:sp>
          <p:nvSpPr>
            <p:cNvPr name="Freeform 3" id="3"/>
            <p:cNvSpPr/>
            <p:nvPr/>
          </p:nvSpPr>
          <p:spPr>
            <a:xfrm flipH="false" flipV="false" rot="0">
              <a:off x="0" y="0"/>
              <a:ext cx="10953185" cy="406400"/>
            </a:xfrm>
            <a:custGeom>
              <a:avLst/>
              <a:gdLst/>
              <a:ahLst/>
              <a:cxnLst/>
              <a:rect r="r" b="b" t="t" l="l"/>
              <a:pathLst>
                <a:path h="406400" w="10953185">
                  <a:moveTo>
                    <a:pt x="10749985" y="0"/>
                  </a:moveTo>
                  <a:cubicBezTo>
                    <a:pt x="10862209" y="0"/>
                    <a:pt x="10953185" y="90976"/>
                    <a:pt x="10953185" y="203200"/>
                  </a:cubicBezTo>
                  <a:cubicBezTo>
                    <a:pt x="10953185" y="315424"/>
                    <a:pt x="10862209" y="406400"/>
                    <a:pt x="10749985" y="406400"/>
                  </a:cubicBezTo>
                  <a:lnTo>
                    <a:pt x="203200" y="406400"/>
                  </a:lnTo>
                  <a:cubicBezTo>
                    <a:pt x="90976" y="406400"/>
                    <a:pt x="0" y="315424"/>
                    <a:pt x="0" y="203200"/>
                  </a:cubicBezTo>
                  <a:cubicBezTo>
                    <a:pt x="0" y="90976"/>
                    <a:pt x="90976" y="0"/>
                    <a:pt x="203200" y="0"/>
                  </a:cubicBezTo>
                  <a:close/>
                </a:path>
              </a:pathLst>
            </a:custGeom>
            <a:ln w="38100" cap="sq">
              <a:solidFill>
                <a:srgbClr val="FFFFFF">
                  <a:alpha val="69804"/>
                </a:srgbClr>
              </a:solidFill>
              <a:prstDash val="solid"/>
              <a:miter/>
            </a:ln>
          </p:spPr>
        </p:sp>
        <p:sp>
          <p:nvSpPr>
            <p:cNvPr name="TextBox 4" id="4"/>
            <p:cNvSpPr txBox="true"/>
            <p:nvPr/>
          </p:nvSpPr>
          <p:spPr>
            <a:xfrm>
              <a:off x="0" y="-47625"/>
              <a:ext cx="10953185" cy="454025"/>
            </a:xfrm>
            <a:prstGeom prst="rect">
              <a:avLst/>
            </a:prstGeom>
          </p:spPr>
          <p:txBody>
            <a:bodyPr anchor="ctr" rtlCol="false" tIns="50800" lIns="50800" bIns="50800" rIns="50800"/>
            <a:lstStyle/>
            <a:p>
              <a:pPr algn="ctr" marL="0" indent="0" lvl="0">
                <a:lnSpc>
                  <a:spcPts val="2939"/>
                </a:lnSpc>
              </a:pPr>
            </a:p>
          </p:txBody>
        </p:sp>
      </p:grpSp>
      <p:grpSp>
        <p:nvGrpSpPr>
          <p:cNvPr name="Group 5" id="5"/>
          <p:cNvGrpSpPr/>
          <p:nvPr/>
        </p:nvGrpSpPr>
        <p:grpSpPr>
          <a:xfrm rot="0">
            <a:off x="-699180" y="9921785"/>
            <a:ext cx="19686360" cy="730430"/>
            <a:chOff x="0" y="0"/>
            <a:chExt cx="10953185" cy="406400"/>
          </a:xfrm>
        </p:grpSpPr>
        <p:sp>
          <p:nvSpPr>
            <p:cNvPr name="Freeform 6" id="6"/>
            <p:cNvSpPr/>
            <p:nvPr/>
          </p:nvSpPr>
          <p:spPr>
            <a:xfrm flipH="false" flipV="false" rot="0">
              <a:off x="0" y="0"/>
              <a:ext cx="10953185" cy="406400"/>
            </a:xfrm>
            <a:custGeom>
              <a:avLst/>
              <a:gdLst/>
              <a:ahLst/>
              <a:cxnLst/>
              <a:rect r="r" b="b" t="t" l="l"/>
              <a:pathLst>
                <a:path h="406400" w="10953185">
                  <a:moveTo>
                    <a:pt x="10749985" y="0"/>
                  </a:moveTo>
                  <a:cubicBezTo>
                    <a:pt x="10862209" y="0"/>
                    <a:pt x="10953185" y="90976"/>
                    <a:pt x="10953185" y="203200"/>
                  </a:cubicBezTo>
                  <a:cubicBezTo>
                    <a:pt x="10953185" y="315424"/>
                    <a:pt x="10862209" y="406400"/>
                    <a:pt x="10749985" y="406400"/>
                  </a:cubicBezTo>
                  <a:lnTo>
                    <a:pt x="203200" y="406400"/>
                  </a:lnTo>
                  <a:cubicBezTo>
                    <a:pt x="90976" y="406400"/>
                    <a:pt x="0" y="315424"/>
                    <a:pt x="0" y="203200"/>
                  </a:cubicBezTo>
                  <a:cubicBezTo>
                    <a:pt x="0" y="90976"/>
                    <a:pt x="90976" y="0"/>
                    <a:pt x="203200" y="0"/>
                  </a:cubicBezTo>
                  <a:close/>
                </a:path>
              </a:pathLst>
            </a:custGeom>
            <a:ln w="38100" cap="sq">
              <a:solidFill>
                <a:srgbClr val="FFFFFF">
                  <a:alpha val="69804"/>
                </a:srgbClr>
              </a:solidFill>
              <a:prstDash val="solid"/>
              <a:miter/>
            </a:ln>
          </p:spPr>
        </p:sp>
        <p:sp>
          <p:nvSpPr>
            <p:cNvPr name="TextBox 7" id="7"/>
            <p:cNvSpPr txBox="true"/>
            <p:nvPr/>
          </p:nvSpPr>
          <p:spPr>
            <a:xfrm>
              <a:off x="0" y="-47625"/>
              <a:ext cx="10953185" cy="454025"/>
            </a:xfrm>
            <a:prstGeom prst="rect">
              <a:avLst/>
            </a:prstGeom>
          </p:spPr>
          <p:txBody>
            <a:bodyPr anchor="ctr" rtlCol="false" tIns="50800" lIns="50800" bIns="50800" rIns="50800"/>
            <a:lstStyle/>
            <a:p>
              <a:pPr algn="ctr" marL="0" indent="0" lvl="0">
                <a:lnSpc>
                  <a:spcPts val="2939"/>
                </a:lnSpc>
              </a:pPr>
            </a:p>
          </p:txBody>
        </p:sp>
      </p:grpSp>
      <p:grpSp>
        <p:nvGrpSpPr>
          <p:cNvPr name="Group 8" id="8"/>
          <p:cNvGrpSpPr/>
          <p:nvPr/>
        </p:nvGrpSpPr>
        <p:grpSpPr>
          <a:xfrm rot="0">
            <a:off x="10322079" y="1579255"/>
            <a:ext cx="8337645" cy="8123387"/>
            <a:chOff x="0" y="0"/>
            <a:chExt cx="1291719" cy="1258525"/>
          </a:xfrm>
        </p:grpSpPr>
        <p:sp>
          <p:nvSpPr>
            <p:cNvPr name="Freeform 9" id="9"/>
            <p:cNvSpPr/>
            <p:nvPr/>
          </p:nvSpPr>
          <p:spPr>
            <a:xfrm flipH="false" flipV="false" rot="0">
              <a:off x="0" y="0"/>
              <a:ext cx="1291719" cy="1258525"/>
            </a:xfrm>
            <a:custGeom>
              <a:avLst/>
              <a:gdLst/>
              <a:ahLst/>
              <a:cxnLst/>
              <a:rect r="r" b="b" t="t" l="l"/>
              <a:pathLst>
                <a:path h="1258525" w="1291719">
                  <a:moveTo>
                    <a:pt x="36213" y="0"/>
                  </a:moveTo>
                  <a:lnTo>
                    <a:pt x="1255506" y="0"/>
                  </a:lnTo>
                  <a:cubicBezTo>
                    <a:pt x="1265110" y="0"/>
                    <a:pt x="1274321" y="3815"/>
                    <a:pt x="1281113" y="10607"/>
                  </a:cubicBezTo>
                  <a:cubicBezTo>
                    <a:pt x="1287904" y="17398"/>
                    <a:pt x="1291719" y="26609"/>
                    <a:pt x="1291719" y="36213"/>
                  </a:cubicBezTo>
                  <a:lnTo>
                    <a:pt x="1291719" y="1222312"/>
                  </a:lnTo>
                  <a:cubicBezTo>
                    <a:pt x="1291719" y="1242312"/>
                    <a:pt x="1275506" y="1258525"/>
                    <a:pt x="1255506" y="1258525"/>
                  </a:cubicBezTo>
                  <a:lnTo>
                    <a:pt x="36213" y="1258525"/>
                  </a:lnTo>
                  <a:cubicBezTo>
                    <a:pt x="26609" y="1258525"/>
                    <a:pt x="17398" y="1254710"/>
                    <a:pt x="10607" y="1247919"/>
                  </a:cubicBezTo>
                  <a:cubicBezTo>
                    <a:pt x="3815" y="1241127"/>
                    <a:pt x="0" y="1231916"/>
                    <a:pt x="0" y="1222312"/>
                  </a:cubicBezTo>
                  <a:lnTo>
                    <a:pt x="0" y="36213"/>
                  </a:lnTo>
                  <a:cubicBezTo>
                    <a:pt x="0" y="26609"/>
                    <a:pt x="3815" y="17398"/>
                    <a:pt x="10607" y="10607"/>
                  </a:cubicBezTo>
                  <a:cubicBezTo>
                    <a:pt x="17398" y="3815"/>
                    <a:pt x="26609" y="0"/>
                    <a:pt x="36213" y="0"/>
                  </a:cubicBezTo>
                  <a:close/>
                </a:path>
              </a:pathLst>
            </a:custGeom>
            <a:blipFill>
              <a:blip r:embed="rId2"/>
              <a:stretch>
                <a:fillRect l="0" t="-1318" r="0" b="-1318"/>
              </a:stretch>
            </a:blipFill>
          </p:spPr>
        </p:sp>
      </p:grpSp>
      <p:sp>
        <p:nvSpPr>
          <p:cNvPr name="Freeform 10" id="10"/>
          <p:cNvSpPr/>
          <p:nvPr/>
        </p:nvSpPr>
        <p:spPr>
          <a:xfrm flipH="false" flipV="false" rot="0">
            <a:off x="16950058" y="8949058"/>
            <a:ext cx="618483" cy="618483"/>
          </a:xfrm>
          <a:custGeom>
            <a:avLst/>
            <a:gdLst/>
            <a:ahLst/>
            <a:cxnLst/>
            <a:rect r="r" b="b" t="t" l="l"/>
            <a:pathLst>
              <a:path h="618483" w="618483">
                <a:moveTo>
                  <a:pt x="0" y="0"/>
                </a:moveTo>
                <a:lnTo>
                  <a:pt x="618484" y="0"/>
                </a:lnTo>
                <a:lnTo>
                  <a:pt x="618484" y="618484"/>
                </a:lnTo>
                <a:lnTo>
                  <a:pt x="0" y="61848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1" id="11"/>
          <p:cNvGrpSpPr/>
          <p:nvPr/>
        </p:nvGrpSpPr>
        <p:grpSpPr>
          <a:xfrm rot="0">
            <a:off x="752286" y="1579255"/>
            <a:ext cx="9248771" cy="4608681"/>
            <a:chOff x="0" y="0"/>
            <a:chExt cx="1432877" cy="714005"/>
          </a:xfrm>
        </p:grpSpPr>
        <p:sp>
          <p:nvSpPr>
            <p:cNvPr name="Freeform 12" id="12"/>
            <p:cNvSpPr/>
            <p:nvPr/>
          </p:nvSpPr>
          <p:spPr>
            <a:xfrm flipH="false" flipV="false" rot="0">
              <a:off x="0" y="0"/>
              <a:ext cx="1432877" cy="714005"/>
            </a:xfrm>
            <a:custGeom>
              <a:avLst/>
              <a:gdLst/>
              <a:ahLst/>
              <a:cxnLst/>
              <a:rect r="r" b="b" t="t" l="l"/>
              <a:pathLst>
                <a:path h="714005" w="1432877">
                  <a:moveTo>
                    <a:pt x="32646" y="0"/>
                  </a:moveTo>
                  <a:lnTo>
                    <a:pt x="1400231" y="0"/>
                  </a:lnTo>
                  <a:cubicBezTo>
                    <a:pt x="1418261" y="0"/>
                    <a:pt x="1432877" y="14616"/>
                    <a:pt x="1432877" y="32646"/>
                  </a:cubicBezTo>
                  <a:lnTo>
                    <a:pt x="1432877" y="681359"/>
                  </a:lnTo>
                  <a:cubicBezTo>
                    <a:pt x="1432877" y="690018"/>
                    <a:pt x="1429437" y="698321"/>
                    <a:pt x="1423315" y="704443"/>
                  </a:cubicBezTo>
                  <a:cubicBezTo>
                    <a:pt x="1417193" y="710566"/>
                    <a:pt x="1408889" y="714005"/>
                    <a:pt x="1400231" y="714005"/>
                  </a:cubicBezTo>
                  <a:lnTo>
                    <a:pt x="32646" y="714005"/>
                  </a:lnTo>
                  <a:cubicBezTo>
                    <a:pt x="14616" y="714005"/>
                    <a:pt x="0" y="699389"/>
                    <a:pt x="0" y="681359"/>
                  </a:cubicBezTo>
                  <a:lnTo>
                    <a:pt x="0" y="32646"/>
                  </a:lnTo>
                  <a:cubicBezTo>
                    <a:pt x="0" y="14616"/>
                    <a:pt x="14616" y="0"/>
                    <a:pt x="32646" y="0"/>
                  </a:cubicBezTo>
                  <a:close/>
                </a:path>
              </a:pathLst>
            </a:custGeom>
            <a:blipFill>
              <a:blip r:embed="rId5"/>
              <a:stretch>
                <a:fillRect l="0" t="-7194" r="0" b="-7194"/>
              </a:stretch>
            </a:blipFill>
          </p:spPr>
        </p:sp>
      </p:grpSp>
      <p:grpSp>
        <p:nvGrpSpPr>
          <p:cNvPr name="Group 13" id="13"/>
          <p:cNvGrpSpPr/>
          <p:nvPr/>
        </p:nvGrpSpPr>
        <p:grpSpPr>
          <a:xfrm rot="0">
            <a:off x="7229024" y="6554129"/>
            <a:ext cx="8115300" cy="2657808"/>
            <a:chOff x="0" y="0"/>
            <a:chExt cx="1669815" cy="546874"/>
          </a:xfrm>
        </p:grpSpPr>
        <p:sp>
          <p:nvSpPr>
            <p:cNvPr name="Freeform 14" id="14"/>
            <p:cNvSpPr/>
            <p:nvPr/>
          </p:nvSpPr>
          <p:spPr>
            <a:xfrm flipH="false" flipV="false" rot="0">
              <a:off x="0" y="0"/>
              <a:ext cx="1669815" cy="546874"/>
            </a:xfrm>
            <a:custGeom>
              <a:avLst/>
              <a:gdLst/>
              <a:ahLst/>
              <a:cxnLst/>
              <a:rect r="r" b="b" t="t" l="l"/>
              <a:pathLst>
                <a:path h="546874" w="1669815">
                  <a:moveTo>
                    <a:pt x="18633" y="0"/>
                  </a:moveTo>
                  <a:lnTo>
                    <a:pt x="1651182" y="0"/>
                  </a:lnTo>
                  <a:cubicBezTo>
                    <a:pt x="1656124" y="0"/>
                    <a:pt x="1660863" y="1963"/>
                    <a:pt x="1664357" y="5457"/>
                  </a:cubicBezTo>
                  <a:cubicBezTo>
                    <a:pt x="1667852" y="8952"/>
                    <a:pt x="1669815" y="13691"/>
                    <a:pt x="1669815" y="18633"/>
                  </a:cubicBezTo>
                  <a:lnTo>
                    <a:pt x="1669815" y="528241"/>
                  </a:lnTo>
                  <a:cubicBezTo>
                    <a:pt x="1669815" y="533183"/>
                    <a:pt x="1667852" y="537922"/>
                    <a:pt x="1664357" y="541417"/>
                  </a:cubicBezTo>
                  <a:cubicBezTo>
                    <a:pt x="1660863" y="544911"/>
                    <a:pt x="1656124" y="546874"/>
                    <a:pt x="1651182" y="546874"/>
                  </a:cubicBezTo>
                  <a:lnTo>
                    <a:pt x="18633" y="546874"/>
                  </a:lnTo>
                  <a:cubicBezTo>
                    <a:pt x="8342" y="546874"/>
                    <a:pt x="0" y="538532"/>
                    <a:pt x="0" y="528241"/>
                  </a:cubicBezTo>
                  <a:lnTo>
                    <a:pt x="0" y="18633"/>
                  </a:lnTo>
                  <a:cubicBezTo>
                    <a:pt x="0" y="13691"/>
                    <a:pt x="1963" y="8952"/>
                    <a:pt x="5457" y="5457"/>
                  </a:cubicBezTo>
                  <a:cubicBezTo>
                    <a:pt x="8952" y="1963"/>
                    <a:pt x="13691" y="0"/>
                    <a:pt x="18633" y="0"/>
                  </a:cubicBezTo>
                  <a:close/>
                </a:path>
              </a:pathLst>
            </a:custGeom>
            <a:solidFill>
              <a:srgbClr val="363924"/>
            </a:solidFill>
          </p:spPr>
        </p:sp>
        <p:sp>
          <p:nvSpPr>
            <p:cNvPr name="TextBox 15" id="15"/>
            <p:cNvSpPr txBox="true"/>
            <p:nvPr/>
          </p:nvSpPr>
          <p:spPr>
            <a:xfrm>
              <a:off x="0" y="-47625"/>
              <a:ext cx="1669815" cy="594499"/>
            </a:xfrm>
            <a:prstGeom prst="rect">
              <a:avLst/>
            </a:prstGeom>
          </p:spPr>
          <p:txBody>
            <a:bodyPr anchor="ctr" rtlCol="false" tIns="50800" lIns="50800" bIns="50800" rIns="50800"/>
            <a:lstStyle/>
            <a:p>
              <a:pPr algn="ctr" marL="0" indent="0" lvl="0">
                <a:lnSpc>
                  <a:spcPts val="2939"/>
                </a:lnSpc>
              </a:pPr>
            </a:p>
          </p:txBody>
        </p:sp>
      </p:grpSp>
      <p:sp>
        <p:nvSpPr>
          <p:cNvPr name="TextBox 16" id="16"/>
          <p:cNvSpPr txBox="true"/>
          <p:nvPr/>
        </p:nvSpPr>
        <p:spPr>
          <a:xfrm rot="0">
            <a:off x="14348543" y="674655"/>
            <a:ext cx="2746110" cy="306737"/>
          </a:xfrm>
          <a:prstGeom prst="rect">
            <a:avLst/>
          </a:prstGeom>
        </p:spPr>
        <p:txBody>
          <a:bodyPr anchor="t" rtlCol="false" tIns="0" lIns="0" bIns="0" rIns="0">
            <a:spAutoFit/>
          </a:bodyPr>
          <a:lstStyle/>
          <a:p>
            <a:pPr algn="r" marL="0" indent="0" lvl="0">
              <a:lnSpc>
                <a:spcPts val="2518"/>
              </a:lnSpc>
            </a:pPr>
            <a:r>
              <a:rPr lang="en-US" b="true" sz="1798">
                <a:solidFill>
                  <a:srgbClr val="FFFFFF"/>
                </a:solidFill>
                <a:latin typeface="Aileron Bold"/>
                <a:ea typeface="Aileron Bold"/>
                <a:cs typeface="Aileron Bold"/>
                <a:sym typeface="Aileron Bold"/>
              </a:rPr>
              <a:t>@VILLTDYR.IS</a:t>
            </a:r>
          </a:p>
        </p:txBody>
      </p:sp>
      <p:sp>
        <p:nvSpPr>
          <p:cNvPr name="TextBox 17" id="17"/>
          <p:cNvSpPr txBox="true"/>
          <p:nvPr/>
        </p:nvSpPr>
        <p:spPr>
          <a:xfrm rot="0">
            <a:off x="1028700" y="7020994"/>
            <a:ext cx="5791536" cy="2190943"/>
          </a:xfrm>
          <a:prstGeom prst="rect">
            <a:avLst/>
          </a:prstGeom>
        </p:spPr>
        <p:txBody>
          <a:bodyPr anchor="t" rtlCol="false" tIns="0" lIns="0" bIns="0" rIns="0">
            <a:spAutoFit/>
          </a:bodyPr>
          <a:lstStyle/>
          <a:p>
            <a:pPr algn="l" marL="0" indent="0" lvl="0">
              <a:lnSpc>
                <a:spcPts val="8496"/>
              </a:lnSpc>
            </a:pPr>
            <a:r>
              <a:rPr lang="en-US" b="true" sz="8496" spc="-424">
                <a:solidFill>
                  <a:srgbClr val="FFF27D"/>
                </a:solidFill>
                <a:latin typeface="League Spartan"/>
                <a:ea typeface="League Spartan"/>
                <a:cs typeface="League Spartan"/>
                <a:sym typeface="League Spartan"/>
              </a:rPr>
              <a:t>Minkurinn í vistkerfinu</a:t>
            </a:r>
          </a:p>
        </p:txBody>
      </p:sp>
      <p:sp>
        <p:nvSpPr>
          <p:cNvPr name="TextBox 18" id="18"/>
          <p:cNvSpPr txBox="true"/>
          <p:nvPr/>
        </p:nvSpPr>
        <p:spPr>
          <a:xfrm rot="0">
            <a:off x="1028700" y="691165"/>
            <a:ext cx="2426913" cy="306737"/>
          </a:xfrm>
          <a:prstGeom prst="rect">
            <a:avLst/>
          </a:prstGeom>
        </p:spPr>
        <p:txBody>
          <a:bodyPr anchor="t" rtlCol="false" tIns="0" lIns="0" bIns="0" rIns="0">
            <a:spAutoFit/>
          </a:bodyPr>
          <a:lstStyle/>
          <a:p>
            <a:pPr algn="l" marL="0" indent="0" lvl="0">
              <a:lnSpc>
                <a:spcPts val="2518"/>
              </a:lnSpc>
            </a:pPr>
            <a:r>
              <a:rPr lang="en-US" b="true" sz="1798">
                <a:solidFill>
                  <a:srgbClr val="FFFFFF"/>
                </a:solidFill>
                <a:latin typeface="Aileron Bold"/>
                <a:ea typeface="Aileron Bold"/>
                <a:cs typeface="Aileron Bold"/>
                <a:sym typeface="Aileron Bold"/>
              </a:rPr>
              <a:t>VILLT DÝR Á ÍSLANDI</a:t>
            </a:r>
          </a:p>
        </p:txBody>
      </p:sp>
      <p:sp>
        <p:nvSpPr>
          <p:cNvPr name="TextBox 19" id="19"/>
          <p:cNvSpPr txBox="true"/>
          <p:nvPr/>
        </p:nvSpPr>
        <p:spPr>
          <a:xfrm rot="0">
            <a:off x="7557471" y="6896560"/>
            <a:ext cx="7458404" cy="1934884"/>
          </a:xfrm>
          <a:prstGeom prst="rect">
            <a:avLst/>
          </a:prstGeom>
        </p:spPr>
        <p:txBody>
          <a:bodyPr anchor="t" rtlCol="false" tIns="0" lIns="0" bIns="0" rIns="0">
            <a:spAutoFit/>
          </a:bodyPr>
          <a:lstStyle/>
          <a:p>
            <a:pPr algn="just" marL="0" indent="0" lvl="0">
              <a:lnSpc>
                <a:spcPts val="3077"/>
              </a:lnSpc>
            </a:pPr>
            <a:r>
              <a:rPr lang="en-US" sz="2198">
                <a:solidFill>
                  <a:srgbClr val="FFFFFF"/>
                </a:solidFill>
                <a:latin typeface="Aileron"/>
                <a:ea typeface="Aileron"/>
                <a:cs typeface="Aileron"/>
                <a:sym typeface="Aileron"/>
              </a:rPr>
              <a:t>Minkurinn er framandi tegund sem veldur miklu tjóni á íslensku vistkerfi. Hann veiðir vatnafugla, egg og unga, sem hefur leitt til fækkunar í mörgum fuglategundum. Veiðar á minki eru nauðsynlegar til að vernda íslenskt fuglalíf og viðhalda jafnvægi í náttúrunni.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DAHGvtds9ZM</dc:identifier>
  <dcterms:modified xsi:type="dcterms:W3CDTF">2011-08-01T06:04:30Z</dcterms:modified>
  <cp:revision>1</cp:revision>
  <dc:title>Villt dýr á Íslandi – Minkurinn</dc:title>
</cp:coreProperties>
</file>