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Aileron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nva Sans" panose="020B0604020202020204" charset="0"/>
      <p:regular r:id="rId16"/>
    </p:embeddedFont>
    <p:embeddedFont>
      <p:font typeface="Canva Sans Bold" panose="020B0604020202020204" charset="0"/>
      <p:regular r:id="rId17"/>
    </p:embeddedFont>
    <p:embeddedFont>
      <p:font typeface="Canva Sans Italics" panose="020B0604020202020204" charset="0"/>
      <p:regular r:id="rId18"/>
    </p:embeddedFont>
    <p:embeddedFont>
      <p:font typeface="Now Heavy" panose="020B0604020202020204" charset="0"/>
      <p:regular r:id="rId19"/>
    </p:embeddedFont>
    <p:embeddedFont>
      <p:font typeface="Now Medium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639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17" Type="http://schemas.openxmlformats.org/officeDocument/2006/relationships/image" Target="../media/image12.svg"/><Relationship Id="rId2" Type="http://schemas.openxmlformats.org/officeDocument/2006/relationships/image" Target="../media/image18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5" Type="http://schemas.openxmlformats.org/officeDocument/2006/relationships/image" Target="../media/image17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12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057400" y="0"/>
            <a:ext cx="3086100" cy="10553192"/>
            <a:chOff x="0" y="0"/>
            <a:chExt cx="812800" cy="27794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9442"/>
            </a:xfrm>
            <a:custGeom>
              <a:avLst/>
              <a:gdLst/>
              <a:ahLst/>
              <a:cxnLst/>
              <a:rect l="l" t="t" r="r" b="b"/>
              <a:pathLst>
                <a:path w="812800" h="2779442">
                  <a:moveTo>
                    <a:pt x="0" y="0"/>
                  </a:moveTo>
                  <a:lnTo>
                    <a:pt x="812800" y="0"/>
                  </a:lnTo>
                  <a:lnTo>
                    <a:pt x="812800" y="2779442"/>
                  </a:lnTo>
                  <a:lnTo>
                    <a:pt x="0" y="2779442"/>
                  </a:lnTo>
                  <a:close/>
                </a:path>
              </a:pathLst>
            </a:custGeom>
            <a:solidFill>
              <a:srgbClr val="0F401F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2827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0"/>
            <a:ext cx="11201400" cy="11201400"/>
          </a:xfrm>
          <a:custGeom>
            <a:avLst/>
            <a:gdLst/>
            <a:ahLst/>
            <a:cxnLst/>
            <a:rect l="l" t="t" r="r" b="b"/>
            <a:pathLst>
              <a:path w="11201400" h="11201400">
                <a:moveTo>
                  <a:pt x="0" y="0"/>
                </a:moveTo>
                <a:lnTo>
                  <a:pt x="11201400" y="0"/>
                </a:lnTo>
                <a:lnTo>
                  <a:pt x="11201400" y="11201400"/>
                </a:lnTo>
                <a:lnTo>
                  <a:pt x="0" y="11201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708506" y="5966206"/>
            <a:ext cx="3138035" cy="313803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985706" y="5217275"/>
            <a:ext cx="2729027" cy="4297680"/>
          </a:xfrm>
          <a:custGeom>
            <a:avLst/>
            <a:gdLst/>
            <a:ahLst/>
            <a:cxnLst/>
            <a:rect l="l" t="t" r="r" b="b"/>
            <a:pathLst>
              <a:path w="2729027" h="4297680">
                <a:moveTo>
                  <a:pt x="0" y="0"/>
                </a:moveTo>
                <a:lnTo>
                  <a:pt x="2729027" y="0"/>
                </a:lnTo>
                <a:lnTo>
                  <a:pt x="2729027" y="4297680"/>
                </a:lnTo>
                <a:lnTo>
                  <a:pt x="0" y="42976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5551500" y="5966206"/>
            <a:ext cx="3138035" cy="313803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5298613" y="5647759"/>
            <a:ext cx="3302873" cy="3785528"/>
          </a:xfrm>
          <a:custGeom>
            <a:avLst/>
            <a:gdLst/>
            <a:ahLst/>
            <a:cxnLst/>
            <a:rect l="l" t="t" r="r" b="b"/>
            <a:pathLst>
              <a:path w="3302873" h="3785528">
                <a:moveTo>
                  <a:pt x="0" y="0"/>
                </a:moveTo>
                <a:lnTo>
                  <a:pt x="3302873" y="0"/>
                </a:lnTo>
                <a:lnTo>
                  <a:pt x="3302873" y="3785527"/>
                </a:lnTo>
                <a:lnTo>
                  <a:pt x="0" y="37855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9431248" y="5966206"/>
            <a:ext cx="3138035" cy="313803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E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274242" y="5966206"/>
            <a:ext cx="3138035" cy="313803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E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3868921" y="6169711"/>
            <a:ext cx="1684764" cy="2489309"/>
          </a:xfrm>
          <a:custGeom>
            <a:avLst/>
            <a:gdLst/>
            <a:ahLst/>
            <a:cxnLst/>
            <a:rect l="l" t="t" r="r" b="b"/>
            <a:pathLst>
              <a:path w="1684764" h="2489309">
                <a:moveTo>
                  <a:pt x="0" y="0"/>
                </a:moveTo>
                <a:lnTo>
                  <a:pt x="1684764" y="0"/>
                </a:lnTo>
                <a:lnTo>
                  <a:pt x="1684764" y="2489310"/>
                </a:lnTo>
                <a:lnTo>
                  <a:pt x="0" y="24893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715654" y="4981237"/>
            <a:ext cx="2802161" cy="4670269"/>
          </a:xfrm>
          <a:custGeom>
            <a:avLst/>
            <a:gdLst/>
            <a:ahLst/>
            <a:cxnLst/>
            <a:rect l="l" t="t" r="r" b="b"/>
            <a:pathLst>
              <a:path w="2802161" h="4670269">
                <a:moveTo>
                  <a:pt x="0" y="0"/>
                </a:moveTo>
                <a:lnTo>
                  <a:pt x="2802162" y="0"/>
                </a:lnTo>
                <a:lnTo>
                  <a:pt x="2802162" y="4670269"/>
                </a:lnTo>
                <a:lnTo>
                  <a:pt x="0" y="46702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AutoShape 23"/>
          <p:cNvSpPr/>
          <p:nvPr/>
        </p:nvSpPr>
        <p:spPr>
          <a:xfrm flipH="1" flipV="1">
            <a:off x="2060244" y="2058615"/>
            <a:ext cx="0" cy="3448696"/>
          </a:xfrm>
          <a:prstGeom prst="line">
            <a:avLst/>
          </a:prstGeom>
          <a:ln w="762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4" name="Group 24"/>
          <p:cNvGrpSpPr/>
          <p:nvPr/>
        </p:nvGrpSpPr>
        <p:grpSpPr>
          <a:xfrm>
            <a:off x="2428327" y="2836914"/>
            <a:ext cx="6715673" cy="1107193"/>
            <a:chOff x="0" y="0"/>
            <a:chExt cx="1768737" cy="29160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768737" cy="291606"/>
            </a:xfrm>
            <a:custGeom>
              <a:avLst/>
              <a:gdLst/>
              <a:ahLst/>
              <a:cxnLst/>
              <a:rect l="l" t="t" r="r" b="b"/>
              <a:pathLst>
                <a:path w="1768737" h="291606">
                  <a:moveTo>
                    <a:pt x="62252" y="0"/>
                  </a:moveTo>
                  <a:lnTo>
                    <a:pt x="1706485" y="0"/>
                  </a:lnTo>
                  <a:cubicBezTo>
                    <a:pt x="1740866" y="0"/>
                    <a:pt x="1768737" y="27871"/>
                    <a:pt x="1768737" y="62252"/>
                  </a:cubicBezTo>
                  <a:lnTo>
                    <a:pt x="1768737" y="229354"/>
                  </a:lnTo>
                  <a:cubicBezTo>
                    <a:pt x="1768737" y="245865"/>
                    <a:pt x="1762178" y="261699"/>
                    <a:pt x="1750504" y="273373"/>
                  </a:cubicBezTo>
                  <a:cubicBezTo>
                    <a:pt x="1738829" y="285048"/>
                    <a:pt x="1722995" y="291606"/>
                    <a:pt x="1706485" y="291606"/>
                  </a:cubicBezTo>
                  <a:lnTo>
                    <a:pt x="62252" y="291606"/>
                  </a:lnTo>
                  <a:cubicBezTo>
                    <a:pt x="27871" y="291606"/>
                    <a:pt x="0" y="263735"/>
                    <a:pt x="0" y="229354"/>
                  </a:cubicBezTo>
                  <a:lnTo>
                    <a:pt x="0" y="62252"/>
                  </a:lnTo>
                  <a:cubicBezTo>
                    <a:pt x="0" y="45742"/>
                    <a:pt x="6559" y="29908"/>
                    <a:pt x="18233" y="18233"/>
                  </a:cubicBezTo>
                  <a:cubicBezTo>
                    <a:pt x="29908" y="6559"/>
                    <a:pt x="45742" y="0"/>
                    <a:pt x="62252" y="0"/>
                  </a:cubicBezTo>
                  <a:close/>
                </a:path>
              </a:pathLst>
            </a:custGeom>
            <a:solidFill>
              <a:srgbClr val="FFFFFE"/>
            </a:solidFill>
            <a:ln cap="rnd">
              <a:noFill/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1768737" cy="3392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2869088" y="3060215"/>
            <a:ext cx="481131" cy="660592"/>
          </a:xfrm>
          <a:custGeom>
            <a:avLst/>
            <a:gdLst/>
            <a:ahLst/>
            <a:cxnLst/>
            <a:rect l="l" t="t" r="r" b="b"/>
            <a:pathLst>
              <a:path w="481131" h="660592">
                <a:moveTo>
                  <a:pt x="0" y="0"/>
                </a:moveTo>
                <a:lnTo>
                  <a:pt x="481132" y="0"/>
                </a:lnTo>
                <a:lnTo>
                  <a:pt x="481132" y="660592"/>
                </a:lnTo>
                <a:lnTo>
                  <a:pt x="0" y="6605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TextBox 28"/>
          <p:cNvSpPr txBox="1"/>
          <p:nvPr/>
        </p:nvSpPr>
        <p:spPr>
          <a:xfrm>
            <a:off x="6701228" y="876300"/>
            <a:ext cx="11057743" cy="1379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033"/>
              </a:lnSpc>
            </a:pPr>
            <a:r>
              <a:rPr lang="en-US" sz="7995" b="1">
                <a:solidFill>
                  <a:srgbClr val="FFFFFF"/>
                </a:solidFill>
                <a:latin typeface="Now Medium"/>
                <a:ea typeface="Now Medium"/>
                <a:cs typeface="Now Medium"/>
                <a:sym typeface="Now Medium"/>
              </a:rPr>
              <a:t>Kanínur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552965" y="3023661"/>
            <a:ext cx="5048521" cy="64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34"/>
              </a:lnSpc>
              <a:spcBef>
                <a:spcPct val="0"/>
              </a:spcBef>
            </a:pPr>
            <a:r>
              <a:rPr lang="en-US" sz="3739" b="1">
                <a:solidFill>
                  <a:srgbClr val="0F401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Spendýr og nagdýr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932767"/>
            <a:ext cx="18288000" cy="3354233"/>
            <a:chOff x="0" y="0"/>
            <a:chExt cx="4816593" cy="8834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83419"/>
            </a:xfrm>
            <a:custGeom>
              <a:avLst/>
              <a:gdLst/>
              <a:ahLst/>
              <a:cxnLst/>
              <a:rect l="l" t="t" r="r" b="b"/>
              <a:pathLst>
                <a:path w="4816592" h="883419">
                  <a:moveTo>
                    <a:pt x="0" y="0"/>
                  </a:moveTo>
                  <a:lnTo>
                    <a:pt x="4816592" y="0"/>
                  </a:lnTo>
                  <a:lnTo>
                    <a:pt x="4816592" y="883419"/>
                  </a:lnTo>
                  <a:lnTo>
                    <a:pt x="0" y="883419"/>
                  </a:lnTo>
                  <a:close/>
                </a:path>
              </a:pathLst>
            </a:custGeom>
            <a:solidFill>
              <a:srgbClr val="0F401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931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H="1">
            <a:off x="-914413" y="2129583"/>
            <a:ext cx="4206763" cy="0"/>
          </a:xfrm>
          <a:prstGeom prst="line">
            <a:avLst/>
          </a:prstGeom>
          <a:ln w="66675" cap="flat">
            <a:solidFill>
              <a:srgbClr val="20573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800000">
            <a:off x="14607186" y="2029571"/>
            <a:ext cx="5031037" cy="0"/>
          </a:xfrm>
          <a:prstGeom prst="line">
            <a:avLst/>
          </a:prstGeom>
          <a:ln w="66675" cap="flat">
            <a:solidFill>
              <a:srgbClr val="20573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3292350" y="3496796"/>
            <a:ext cx="11111601" cy="9153181"/>
          </a:xfrm>
          <a:custGeom>
            <a:avLst/>
            <a:gdLst/>
            <a:ahLst/>
            <a:cxnLst/>
            <a:rect l="l" t="t" r="r" b="b"/>
            <a:pathLst>
              <a:path w="11111601" h="9153181">
                <a:moveTo>
                  <a:pt x="0" y="0"/>
                </a:moveTo>
                <a:lnTo>
                  <a:pt x="11111601" y="0"/>
                </a:lnTo>
                <a:lnTo>
                  <a:pt x="11111601" y="9153181"/>
                </a:lnTo>
                <a:lnTo>
                  <a:pt x="0" y="91531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819779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2" y="0"/>
                </a:lnTo>
                <a:lnTo>
                  <a:pt x="879042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722065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1" y="0"/>
                </a:lnTo>
                <a:lnTo>
                  <a:pt x="879041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521251" y="243059"/>
            <a:ext cx="12653798" cy="3253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80"/>
              </a:lnSpc>
            </a:pPr>
            <a:r>
              <a:rPr lang="en-US" sz="2666" u="none" strike="noStrike" spc="26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Kanínur  eru náskyldar hérum. </a:t>
            </a:r>
          </a:p>
          <a:p>
            <a:pPr marL="0" lvl="0" indent="0" algn="ctr">
              <a:lnSpc>
                <a:spcPts val="3680"/>
              </a:lnSpc>
            </a:pPr>
            <a:r>
              <a:rPr lang="en-US" sz="2666" u="none" strike="noStrike" spc="26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Þær koma frá Spáni og suður Frakklandi. </a:t>
            </a:r>
          </a:p>
          <a:p>
            <a:pPr marL="0" lvl="0" indent="0" algn="ctr">
              <a:lnSpc>
                <a:spcPts val="3680"/>
              </a:lnSpc>
            </a:pPr>
            <a:r>
              <a:rPr lang="en-US" sz="2666" u="none" strike="noStrike" spc="26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en hafa verið ræktaðar bæði sem gæludýr, til matar og til þess að nota hárin í vefnað víða um heim. </a:t>
            </a:r>
          </a:p>
          <a:p>
            <a:pPr marL="0" lvl="0" indent="0" algn="ctr">
              <a:lnSpc>
                <a:spcPts val="3680"/>
              </a:lnSpc>
            </a:pPr>
            <a:r>
              <a:rPr lang="en-US" sz="2666" u="none" strike="noStrike" spc="26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Á Íslandi eru kanínur haldnar sem gæludýr og </a:t>
            </a:r>
          </a:p>
          <a:p>
            <a:pPr marL="0" lvl="0" indent="0" algn="ctr">
              <a:lnSpc>
                <a:spcPts val="3680"/>
              </a:lnSpc>
            </a:pPr>
            <a:r>
              <a:rPr lang="en-US" sz="2666" u="none" strike="noStrike" spc="26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hafa verið vinsælar síðan á 20. öld. </a:t>
            </a:r>
          </a:p>
          <a:p>
            <a:pPr marL="0" lvl="0" indent="0" algn="ctr">
              <a:lnSpc>
                <a:spcPts val="3680"/>
              </a:lnSpc>
            </a:pPr>
            <a:r>
              <a:rPr lang="en-US" sz="2666" u="none" strike="noStrike" spc="26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Þær eru félagslegar skepnur sem lifa oft í hópum.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01" y="5143500"/>
            <a:ext cx="18288000" cy="5143500"/>
            <a:chOff x="0" y="0"/>
            <a:chExt cx="4816593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354667"/>
            </a:xfrm>
            <a:custGeom>
              <a:avLst/>
              <a:gdLst/>
              <a:ahLst/>
              <a:cxnLst/>
              <a:rect l="l" t="t" r="r" b="b"/>
              <a:pathLst>
                <a:path w="4816592" h="1354667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0F401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402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5143500"/>
            <a:ext cx="18289801" cy="5143500"/>
          </a:xfrm>
          <a:custGeom>
            <a:avLst/>
            <a:gdLst/>
            <a:ahLst/>
            <a:cxnLst/>
            <a:rect l="l" t="t" r="r" b="b"/>
            <a:pathLst>
              <a:path w="18289801" h="5143500">
                <a:moveTo>
                  <a:pt x="0" y="0"/>
                </a:moveTo>
                <a:lnTo>
                  <a:pt x="18289801" y="0"/>
                </a:lnTo>
                <a:lnTo>
                  <a:pt x="18289801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t="-51343" b="-5134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617390" y="2856829"/>
            <a:ext cx="10009712" cy="222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78"/>
              </a:lnSpc>
              <a:spcBef>
                <a:spcPct val="0"/>
              </a:spcBef>
            </a:pPr>
            <a:r>
              <a:rPr lang="en-US" sz="2593" u="none" strike="noStrike" spc="2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Kanínur á Íslandi eru yfirleitt 30-50 cm að lengd og </a:t>
            </a:r>
          </a:p>
          <a:p>
            <a:pPr marL="0" lvl="0" indent="0" algn="l">
              <a:lnSpc>
                <a:spcPts val="3578"/>
              </a:lnSpc>
              <a:spcBef>
                <a:spcPct val="0"/>
              </a:spcBef>
            </a:pPr>
            <a:r>
              <a:rPr lang="en-US" sz="2593" u="none" strike="noStrike" spc="2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um 20-30 cm á hæð. </a:t>
            </a:r>
          </a:p>
          <a:p>
            <a:pPr marL="0" lvl="0" indent="0" algn="l">
              <a:lnSpc>
                <a:spcPts val="3578"/>
              </a:lnSpc>
              <a:spcBef>
                <a:spcPct val="0"/>
              </a:spcBef>
            </a:pPr>
            <a:r>
              <a:rPr lang="en-US" sz="2593" u="none" strike="noStrike" spc="2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Eyrun geta verið 6-10 cm löng og hjálpa þeim að skynja hættu. Þyngd þeirra er oftast á bilinu 1,5-2,5 kg.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17390" y="2063177"/>
            <a:ext cx="2744462" cy="469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r>
              <a:rPr lang="en-US" sz="2782" b="1" u="none" strike="noStrike" spc="133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Hæð og lengd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8443" y="942975"/>
            <a:ext cx="9126818" cy="794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97"/>
              </a:lnSpc>
              <a:spcBef>
                <a:spcPct val="0"/>
              </a:spcBef>
            </a:pPr>
            <a:r>
              <a:rPr lang="en-US" sz="471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Útlit kanína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17390" y="6118612"/>
            <a:ext cx="9221898" cy="393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8"/>
              </a:lnSpc>
              <a:spcBef>
                <a:spcPct val="0"/>
              </a:spcBef>
            </a:pPr>
            <a:r>
              <a:rPr lang="en-US" sz="2549" u="none" strike="noStrike" spc="24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Íslenskar kanínur hafa mjúkan og þéttan loðfeld sem verndar þær gegn kulda. </a:t>
            </a:r>
          </a:p>
          <a:p>
            <a:pPr marL="0" lvl="0" indent="0" algn="l">
              <a:lnSpc>
                <a:spcPts val="3518"/>
              </a:lnSpc>
              <a:spcBef>
                <a:spcPct val="0"/>
              </a:spcBef>
            </a:pPr>
            <a:r>
              <a:rPr lang="en-US" sz="2549" u="none" strike="noStrike" spc="24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Litir eru fjölbreyttir: brúnn, grár, hvítur, svartur og flekkótt. </a:t>
            </a:r>
          </a:p>
          <a:p>
            <a:pPr marL="0" lvl="0" indent="0" algn="l">
              <a:lnSpc>
                <a:spcPts val="3518"/>
              </a:lnSpc>
              <a:spcBef>
                <a:spcPct val="0"/>
              </a:spcBef>
            </a:pPr>
            <a:r>
              <a:rPr lang="en-US" sz="2549" u="none" strike="noStrike" spc="24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Sumar villtar kanínur eru grábrúnar og geta því auðveldlega falið sig í náttúrunni. </a:t>
            </a:r>
          </a:p>
          <a:p>
            <a:pPr marL="0" lvl="0" indent="0" algn="l">
              <a:lnSpc>
                <a:spcPts val="3518"/>
              </a:lnSpc>
              <a:spcBef>
                <a:spcPct val="0"/>
              </a:spcBef>
            </a:pPr>
            <a:r>
              <a:rPr lang="en-US" sz="2549" u="none" strike="noStrike" spc="24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Sumir sleppa kanínunum af heimilum út í nátturna þegar þeir vilja ekki lengur hafa gæludýr en það er betra að finna ný heimili fyrir þær.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17390" y="5497673"/>
            <a:ext cx="3808641" cy="469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r>
              <a:rPr lang="en-US" sz="2782" b="1" u="none" strike="noStrike" spc="133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Litur og loðfeldur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280063" y="-4730909"/>
            <a:ext cx="11356456" cy="20552415"/>
          </a:xfrm>
          <a:custGeom>
            <a:avLst/>
            <a:gdLst/>
            <a:ahLst/>
            <a:cxnLst/>
            <a:rect l="l" t="t" r="r" b="b"/>
            <a:pathLst>
              <a:path w="11356456" h="20552415">
                <a:moveTo>
                  <a:pt x="0" y="0"/>
                </a:moveTo>
                <a:lnTo>
                  <a:pt x="11356456" y="0"/>
                </a:lnTo>
                <a:lnTo>
                  <a:pt x="11356456" y="20552415"/>
                </a:lnTo>
                <a:lnTo>
                  <a:pt x="0" y="20552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3943"/>
            <a:ext cx="18288000" cy="6169693"/>
            <a:chOff x="0" y="0"/>
            <a:chExt cx="4816593" cy="16249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624940"/>
            </a:xfrm>
            <a:custGeom>
              <a:avLst/>
              <a:gdLst/>
              <a:ahLst/>
              <a:cxnLst/>
              <a:rect l="l" t="t" r="r" b="b"/>
              <a:pathLst>
                <a:path w="4816592" h="1624940">
                  <a:moveTo>
                    <a:pt x="0" y="0"/>
                  </a:moveTo>
                  <a:lnTo>
                    <a:pt x="4816592" y="0"/>
                  </a:lnTo>
                  <a:lnTo>
                    <a:pt x="4816592" y="1624940"/>
                  </a:lnTo>
                  <a:lnTo>
                    <a:pt x="0" y="1624940"/>
                  </a:lnTo>
                  <a:close/>
                </a:path>
              </a:pathLst>
            </a:custGeom>
            <a:solidFill>
              <a:srgbClr val="0F401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672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801" y="0"/>
            <a:ext cx="18289801" cy="6155751"/>
          </a:xfrm>
          <a:custGeom>
            <a:avLst/>
            <a:gdLst/>
            <a:ahLst/>
            <a:cxnLst/>
            <a:rect l="l" t="t" r="r" b="b"/>
            <a:pathLst>
              <a:path w="18289801" h="6155751">
                <a:moveTo>
                  <a:pt x="0" y="0"/>
                </a:moveTo>
                <a:lnTo>
                  <a:pt x="18289801" y="0"/>
                </a:lnTo>
                <a:lnTo>
                  <a:pt x="18289801" y="6155751"/>
                </a:lnTo>
                <a:lnTo>
                  <a:pt x="0" y="61557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 t="-34678" b="-3467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19779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2" y="0"/>
                </a:lnTo>
                <a:lnTo>
                  <a:pt x="879042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10800000">
            <a:off x="722065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1" y="0"/>
                </a:lnTo>
                <a:lnTo>
                  <a:pt x="879041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AutoShape 8"/>
          <p:cNvSpPr/>
          <p:nvPr/>
        </p:nvSpPr>
        <p:spPr>
          <a:xfrm rot="-10800000">
            <a:off x="-1864754" y="2096246"/>
            <a:ext cx="4712951" cy="0"/>
          </a:xfrm>
          <a:prstGeom prst="line">
            <a:avLst/>
          </a:prstGeom>
          <a:ln w="66675" cap="flat">
            <a:solidFill>
              <a:srgbClr val="F6F6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3698309" y="1491225"/>
            <a:ext cx="10891382" cy="946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3"/>
              </a:lnSpc>
              <a:spcBef>
                <a:spcPct val="0"/>
              </a:spcBef>
            </a:pPr>
            <a:r>
              <a:rPr lang="en-US" sz="5502" b="1" u="none" strike="noStrike" spc="214">
                <a:solidFill>
                  <a:srgbClr val="FFFFFE"/>
                </a:solidFill>
                <a:latin typeface="Now Heavy"/>
                <a:ea typeface="Now Heavy"/>
                <a:cs typeface="Now Heavy"/>
                <a:sym typeface="Now Heavy"/>
              </a:rPr>
              <a:t>Lífshættir Kanína</a:t>
            </a:r>
          </a:p>
        </p:txBody>
      </p:sp>
      <p:sp>
        <p:nvSpPr>
          <p:cNvPr id="10" name="AutoShape 10"/>
          <p:cNvSpPr/>
          <p:nvPr/>
        </p:nvSpPr>
        <p:spPr>
          <a:xfrm rot="-10800000">
            <a:off x="15604333" y="2029571"/>
            <a:ext cx="5031037" cy="0"/>
          </a:xfrm>
          <a:prstGeom prst="line">
            <a:avLst/>
          </a:prstGeom>
          <a:ln w="66675" cap="flat">
            <a:solidFill>
              <a:srgbClr val="F6F6F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830703" y="3734872"/>
            <a:ext cx="4601914" cy="4226933"/>
            <a:chOff x="0" y="0"/>
            <a:chExt cx="1277915" cy="117378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77915" cy="1173786"/>
            </a:xfrm>
            <a:custGeom>
              <a:avLst/>
              <a:gdLst/>
              <a:ahLst/>
              <a:cxnLst/>
              <a:rect l="l" t="t" r="r" b="b"/>
              <a:pathLst>
                <a:path w="1277915" h="1173786">
                  <a:moveTo>
                    <a:pt x="31964" y="0"/>
                  </a:moveTo>
                  <a:lnTo>
                    <a:pt x="1245951" y="0"/>
                  </a:lnTo>
                  <a:cubicBezTo>
                    <a:pt x="1254428" y="0"/>
                    <a:pt x="1262558" y="3368"/>
                    <a:pt x="1268553" y="9362"/>
                  </a:cubicBezTo>
                  <a:cubicBezTo>
                    <a:pt x="1274547" y="15357"/>
                    <a:pt x="1277915" y="23487"/>
                    <a:pt x="1277915" y="31964"/>
                  </a:cubicBezTo>
                  <a:lnTo>
                    <a:pt x="1277915" y="1141822"/>
                  </a:lnTo>
                  <a:cubicBezTo>
                    <a:pt x="1277915" y="1150299"/>
                    <a:pt x="1274547" y="1158429"/>
                    <a:pt x="1268553" y="1164424"/>
                  </a:cubicBezTo>
                  <a:cubicBezTo>
                    <a:pt x="1262558" y="1170418"/>
                    <a:pt x="1254428" y="1173786"/>
                    <a:pt x="1245951" y="1173786"/>
                  </a:cubicBezTo>
                  <a:lnTo>
                    <a:pt x="31964" y="1173786"/>
                  </a:lnTo>
                  <a:cubicBezTo>
                    <a:pt x="23487" y="1173786"/>
                    <a:pt x="15357" y="1170418"/>
                    <a:pt x="9362" y="1164424"/>
                  </a:cubicBezTo>
                  <a:cubicBezTo>
                    <a:pt x="3368" y="1158429"/>
                    <a:pt x="0" y="1150299"/>
                    <a:pt x="0" y="1141822"/>
                  </a:cubicBezTo>
                  <a:lnTo>
                    <a:pt x="0" y="31964"/>
                  </a:lnTo>
                  <a:cubicBezTo>
                    <a:pt x="0" y="23487"/>
                    <a:pt x="3368" y="15357"/>
                    <a:pt x="9362" y="9362"/>
                  </a:cubicBezTo>
                  <a:cubicBezTo>
                    <a:pt x="15357" y="3368"/>
                    <a:pt x="23487" y="0"/>
                    <a:pt x="31964" y="0"/>
                  </a:cubicBezTo>
                  <a:close/>
                </a:path>
              </a:pathLst>
            </a:custGeom>
            <a:solidFill>
              <a:srgbClr val="0F401F"/>
            </a:solidFill>
            <a:ln w="85725" cap="sq">
              <a:solidFill>
                <a:srgbClr val="FFFFFE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277915" cy="1221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794486" y="3397698"/>
            <a:ext cx="674348" cy="67434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6D45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188203" y="5251489"/>
            <a:ext cx="3886914" cy="242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21"/>
              </a:lnSpc>
            </a:pPr>
            <a:r>
              <a:rPr lang="en-US" sz="1755" u="none" strike="noStrike" spc="171">
                <a:solidFill>
                  <a:srgbClr val="FFFFFE"/>
                </a:solidFill>
                <a:latin typeface="Canva Sans"/>
                <a:ea typeface="Canva Sans"/>
                <a:cs typeface="Canva Sans"/>
                <a:sym typeface="Canva Sans"/>
              </a:rPr>
              <a:t>Gras er aðalfæða kanína í náttúrunni. Þær éta fjölbreytt gras og jurtir sem vaxa á túnum og engjum. Ferskt gras veitir þeim nauðsynlegar næringarefni og trefjar sem halda meltingarkerfinu heilbrigðu.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588610" y="4381290"/>
            <a:ext cx="3086100" cy="603499"/>
            <a:chOff x="0" y="0"/>
            <a:chExt cx="812800" cy="15894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158946"/>
            </a:xfrm>
            <a:custGeom>
              <a:avLst/>
              <a:gdLst/>
              <a:ahLst/>
              <a:cxnLst/>
              <a:rect l="l" t="t" r="r" b="b"/>
              <a:pathLst>
                <a:path w="812800" h="158946">
                  <a:moveTo>
                    <a:pt x="79473" y="0"/>
                  </a:moveTo>
                  <a:lnTo>
                    <a:pt x="733327" y="0"/>
                  </a:lnTo>
                  <a:cubicBezTo>
                    <a:pt x="777219" y="0"/>
                    <a:pt x="812800" y="35581"/>
                    <a:pt x="812800" y="79473"/>
                  </a:cubicBezTo>
                  <a:lnTo>
                    <a:pt x="812800" y="79473"/>
                  </a:lnTo>
                  <a:cubicBezTo>
                    <a:pt x="812800" y="100551"/>
                    <a:pt x="804427" y="120765"/>
                    <a:pt x="789523" y="135669"/>
                  </a:cubicBezTo>
                  <a:cubicBezTo>
                    <a:pt x="774619" y="150573"/>
                    <a:pt x="754404" y="158946"/>
                    <a:pt x="733327" y="158946"/>
                  </a:cubicBezTo>
                  <a:lnTo>
                    <a:pt x="79473" y="158946"/>
                  </a:lnTo>
                  <a:cubicBezTo>
                    <a:pt x="35581" y="158946"/>
                    <a:pt x="0" y="123365"/>
                    <a:pt x="0" y="79473"/>
                  </a:cubicBezTo>
                  <a:lnTo>
                    <a:pt x="0" y="79473"/>
                  </a:lnTo>
                  <a:cubicBezTo>
                    <a:pt x="0" y="35581"/>
                    <a:pt x="35581" y="0"/>
                    <a:pt x="79473" y="0"/>
                  </a:cubicBezTo>
                  <a:close/>
                </a:path>
              </a:pathLst>
            </a:custGeom>
            <a:solidFill>
              <a:srgbClr val="FFFFFE"/>
            </a:solidFill>
            <a:ln cap="rnd">
              <a:noFill/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812800" cy="2065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  <a:spcBef>
                  <a:spcPct val="0"/>
                </a:spcBef>
              </a:pPr>
              <a:r>
                <a:rPr lang="en-US" sz="2329" b="1" spc="228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Gras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026886" y="3734872"/>
            <a:ext cx="4601914" cy="4226933"/>
            <a:chOff x="0" y="0"/>
            <a:chExt cx="1277915" cy="11737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77915" cy="1173786"/>
            </a:xfrm>
            <a:custGeom>
              <a:avLst/>
              <a:gdLst/>
              <a:ahLst/>
              <a:cxnLst/>
              <a:rect l="l" t="t" r="r" b="b"/>
              <a:pathLst>
                <a:path w="1277915" h="1173786">
                  <a:moveTo>
                    <a:pt x="31964" y="0"/>
                  </a:moveTo>
                  <a:lnTo>
                    <a:pt x="1245951" y="0"/>
                  </a:lnTo>
                  <a:cubicBezTo>
                    <a:pt x="1254428" y="0"/>
                    <a:pt x="1262558" y="3368"/>
                    <a:pt x="1268553" y="9362"/>
                  </a:cubicBezTo>
                  <a:cubicBezTo>
                    <a:pt x="1274547" y="15357"/>
                    <a:pt x="1277915" y="23487"/>
                    <a:pt x="1277915" y="31964"/>
                  </a:cubicBezTo>
                  <a:lnTo>
                    <a:pt x="1277915" y="1141822"/>
                  </a:lnTo>
                  <a:cubicBezTo>
                    <a:pt x="1277915" y="1150299"/>
                    <a:pt x="1274547" y="1158429"/>
                    <a:pt x="1268553" y="1164424"/>
                  </a:cubicBezTo>
                  <a:cubicBezTo>
                    <a:pt x="1262558" y="1170418"/>
                    <a:pt x="1254428" y="1173786"/>
                    <a:pt x="1245951" y="1173786"/>
                  </a:cubicBezTo>
                  <a:lnTo>
                    <a:pt x="31964" y="1173786"/>
                  </a:lnTo>
                  <a:cubicBezTo>
                    <a:pt x="23487" y="1173786"/>
                    <a:pt x="15357" y="1170418"/>
                    <a:pt x="9362" y="1164424"/>
                  </a:cubicBezTo>
                  <a:cubicBezTo>
                    <a:pt x="3368" y="1158429"/>
                    <a:pt x="0" y="1150299"/>
                    <a:pt x="0" y="1141822"/>
                  </a:cubicBezTo>
                  <a:lnTo>
                    <a:pt x="0" y="31964"/>
                  </a:lnTo>
                  <a:cubicBezTo>
                    <a:pt x="0" y="23487"/>
                    <a:pt x="3368" y="15357"/>
                    <a:pt x="9362" y="9362"/>
                  </a:cubicBezTo>
                  <a:cubicBezTo>
                    <a:pt x="15357" y="3368"/>
                    <a:pt x="23487" y="0"/>
                    <a:pt x="31964" y="0"/>
                  </a:cubicBezTo>
                  <a:close/>
                </a:path>
              </a:pathLst>
            </a:custGeom>
            <a:solidFill>
              <a:srgbClr val="0F401F"/>
            </a:solidFill>
            <a:ln w="85725" cap="sq">
              <a:solidFill>
                <a:srgbClr val="FFFFFE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277915" cy="1221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990669" y="3397698"/>
            <a:ext cx="674348" cy="67434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6D45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7384386" y="5251489"/>
            <a:ext cx="3886914" cy="1465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73"/>
              </a:lnSpc>
            </a:pPr>
            <a:r>
              <a:rPr lang="en-US" sz="2155" u="none" strike="noStrike" spc="211">
                <a:solidFill>
                  <a:srgbClr val="FFFFFE"/>
                </a:solidFill>
                <a:latin typeface="Canva Sans"/>
                <a:ea typeface="Canva Sans"/>
                <a:cs typeface="Canva Sans"/>
                <a:sym typeface="Canva Sans"/>
              </a:rPr>
              <a:t>Þær borða ber sem þær finna og allavega blóm og stundum borða þær berki af rjám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7784793" y="4381290"/>
            <a:ext cx="3086100" cy="603499"/>
            <a:chOff x="0" y="0"/>
            <a:chExt cx="812800" cy="15894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158946"/>
            </a:xfrm>
            <a:custGeom>
              <a:avLst/>
              <a:gdLst/>
              <a:ahLst/>
              <a:cxnLst/>
              <a:rect l="l" t="t" r="r" b="b"/>
              <a:pathLst>
                <a:path w="812800" h="158946">
                  <a:moveTo>
                    <a:pt x="79473" y="0"/>
                  </a:moveTo>
                  <a:lnTo>
                    <a:pt x="733327" y="0"/>
                  </a:lnTo>
                  <a:cubicBezTo>
                    <a:pt x="777219" y="0"/>
                    <a:pt x="812800" y="35581"/>
                    <a:pt x="812800" y="79473"/>
                  </a:cubicBezTo>
                  <a:lnTo>
                    <a:pt x="812800" y="79473"/>
                  </a:lnTo>
                  <a:cubicBezTo>
                    <a:pt x="812800" y="100551"/>
                    <a:pt x="804427" y="120765"/>
                    <a:pt x="789523" y="135669"/>
                  </a:cubicBezTo>
                  <a:cubicBezTo>
                    <a:pt x="774619" y="150573"/>
                    <a:pt x="754404" y="158946"/>
                    <a:pt x="733327" y="158946"/>
                  </a:cubicBezTo>
                  <a:lnTo>
                    <a:pt x="79473" y="158946"/>
                  </a:lnTo>
                  <a:cubicBezTo>
                    <a:pt x="35581" y="158946"/>
                    <a:pt x="0" y="123365"/>
                    <a:pt x="0" y="79473"/>
                  </a:cubicBezTo>
                  <a:lnTo>
                    <a:pt x="0" y="79473"/>
                  </a:lnTo>
                  <a:cubicBezTo>
                    <a:pt x="0" y="35581"/>
                    <a:pt x="35581" y="0"/>
                    <a:pt x="79473" y="0"/>
                  </a:cubicBezTo>
                  <a:close/>
                </a:path>
              </a:pathLst>
            </a:custGeom>
            <a:solidFill>
              <a:srgbClr val="FFFFFE"/>
            </a:solidFill>
            <a:ln cap="rnd">
              <a:noFill/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812800" cy="2065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  <a:spcBef>
                  <a:spcPct val="0"/>
                </a:spcBef>
              </a:pPr>
              <a:r>
                <a:rPr lang="en-US" sz="2329" b="1" spc="228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Blóm og ber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219350" y="3734872"/>
            <a:ext cx="4601914" cy="4226933"/>
            <a:chOff x="0" y="0"/>
            <a:chExt cx="1277915" cy="117378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277915" cy="1173786"/>
            </a:xfrm>
            <a:custGeom>
              <a:avLst/>
              <a:gdLst/>
              <a:ahLst/>
              <a:cxnLst/>
              <a:rect l="l" t="t" r="r" b="b"/>
              <a:pathLst>
                <a:path w="1277915" h="1173786">
                  <a:moveTo>
                    <a:pt x="31964" y="0"/>
                  </a:moveTo>
                  <a:lnTo>
                    <a:pt x="1245951" y="0"/>
                  </a:lnTo>
                  <a:cubicBezTo>
                    <a:pt x="1254428" y="0"/>
                    <a:pt x="1262558" y="3368"/>
                    <a:pt x="1268553" y="9362"/>
                  </a:cubicBezTo>
                  <a:cubicBezTo>
                    <a:pt x="1274547" y="15357"/>
                    <a:pt x="1277915" y="23487"/>
                    <a:pt x="1277915" y="31964"/>
                  </a:cubicBezTo>
                  <a:lnTo>
                    <a:pt x="1277915" y="1141822"/>
                  </a:lnTo>
                  <a:cubicBezTo>
                    <a:pt x="1277915" y="1150299"/>
                    <a:pt x="1274547" y="1158429"/>
                    <a:pt x="1268553" y="1164424"/>
                  </a:cubicBezTo>
                  <a:cubicBezTo>
                    <a:pt x="1262558" y="1170418"/>
                    <a:pt x="1254428" y="1173786"/>
                    <a:pt x="1245951" y="1173786"/>
                  </a:cubicBezTo>
                  <a:lnTo>
                    <a:pt x="31964" y="1173786"/>
                  </a:lnTo>
                  <a:cubicBezTo>
                    <a:pt x="23487" y="1173786"/>
                    <a:pt x="15357" y="1170418"/>
                    <a:pt x="9362" y="1164424"/>
                  </a:cubicBezTo>
                  <a:cubicBezTo>
                    <a:pt x="3368" y="1158429"/>
                    <a:pt x="0" y="1150299"/>
                    <a:pt x="0" y="1141822"/>
                  </a:cubicBezTo>
                  <a:lnTo>
                    <a:pt x="0" y="31964"/>
                  </a:lnTo>
                  <a:cubicBezTo>
                    <a:pt x="0" y="23487"/>
                    <a:pt x="3368" y="15357"/>
                    <a:pt x="9362" y="9362"/>
                  </a:cubicBezTo>
                  <a:cubicBezTo>
                    <a:pt x="15357" y="3368"/>
                    <a:pt x="23487" y="0"/>
                    <a:pt x="31964" y="0"/>
                  </a:cubicBezTo>
                  <a:close/>
                </a:path>
              </a:pathLst>
            </a:custGeom>
            <a:solidFill>
              <a:srgbClr val="0F401F"/>
            </a:solidFill>
            <a:ln w="85725" cap="sq">
              <a:solidFill>
                <a:srgbClr val="FFFFFE"/>
              </a:solidFill>
              <a:prstDash val="solid"/>
              <a:miter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1277915" cy="1221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4183133" y="3397698"/>
            <a:ext cx="674348" cy="67434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6D45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2576849" y="5251489"/>
            <a:ext cx="3886914" cy="220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73"/>
              </a:lnSpc>
            </a:pPr>
            <a:r>
              <a:rPr lang="en-US" sz="2155" u="none" strike="noStrike" spc="211">
                <a:solidFill>
                  <a:srgbClr val="FFFFFE"/>
                </a:solidFill>
                <a:latin typeface="Canva Sans"/>
                <a:ea typeface="Canva Sans"/>
                <a:cs typeface="Canva Sans"/>
                <a:sym typeface="Canva Sans"/>
              </a:rPr>
              <a:t>Kanínur njóta fjölbreytts grænmetis eins og gulrætur, kál og blaðgrænmeti. Þetta veitir þeim vítamín og steinefni.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2977257" y="4381290"/>
            <a:ext cx="3086100" cy="603499"/>
            <a:chOff x="0" y="0"/>
            <a:chExt cx="812800" cy="15894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158946"/>
            </a:xfrm>
            <a:custGeom>
              <a:avLst/>
              <a:gdLst/>
              <a:ahLst/>
              <a:cxnLst/>
              <a:rect l="l" t="t" r="r" b="b"/>
              <a:pathLst>
                <a:path w="812800" h="158946">
                  <a:moveTo>
                    <a:pt x="79473" y="0"/>
                  </a:moveTo>
                  <a:lnTo>
                    <a:pt x="733327" y="0"/>
                  </a:lnTo>
                  <a:cubicBezTo>
                    <a:pt x="777219" y="0"/>
                    <a:pt x="812800" y="35581"/>
                    <a:pt x="812800" y="79473"/>
                  </a:cubicBezTo>
                  <a:lnTo>
                    <a:pt x="812800" y="79473"/>
                  </a:lnTo>
                  <a:cubicBezTo>
                    <a:pt x="812800" y="100551"/>
                    <a:pt x="804427" y="120765"/>
                    <a:pt x="789523" y="135669"/>
                  </a:cubicBezTo>
                  <a:cubicBezTo>
                    <a:pt x="774619" y="150573"/>
                    <a:pt x="754404" y="158946"/>
                    <a:pt x="733327" y="158946"/>
                  </a:cubicBezTo>
                  <a:lnTo>
                    <a:pt x="79473" y="158946"/>
                  </a:lnTo>
                  <a:cubicBezTo>
                    <a:pt x="35581" y="158946"/>
                    <a:pt x="0" y="123365"/>
                    <a:pt x="0" y="79473"/>
                  </a:cubicBezTo>
                  <a:lnTo>
                    <a:pt x="0" y="79473"/>
                  </a:lnTo>
                  <a:cubicBezTo>
                    <a:pt x="0" y="35581"/>
                    <a:pt x="35581" y="0"/>
                    <a:pt x="79473" y="0"/>
                  </a:cubicBezTo>
                  <a:close/>
                </a:path>
              </a:pathLst>
            </a:custGeom>
            <a:solidFill>
              <a:srgbClr val="FFFFFE"/>
            </a:solidFill>
            <a:ln cap="rnd">
              <a:noFill/>
              <a:prstDash val="solid"/>
              <a:round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47625"/>
              <a:ext cx="812800" cy="2065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  <a:spcBef>
                  <a:spcPct val="0"/>
                </a:spcBef>
              </a:pPr>
              <a:r>
                <a:rPr lang="en-US" sz="2329" b="1" spc="228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Grænmeti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23635" y="-1898699"/>
            <a:ext cx="11321109" cy="14084399"/>
            <a:chOff x="0" y="0"/>
            <a:chExt cx="15094812" cy="18779198"/>
          </a:xfrm>
        </p:grpSpPr>
        <p:sp>
          <p:nvSpPr>
            <p:cNvPr id="3" name="Freeform 3"/>
            <p:cNvSpPr/>
            <p:nvPr/>
          </p:nvSpPr>
          <p:spPr>
            <a:xfrm rot="-5400000">
              <a:off x="5066962" y="8751349"/>
              <a:ext cx="18779198" cy="1276501"/>
            </a:xfrm>
            <a:custGeom>
              <a:avLst/>
              <a:gdLst/>
              <a:ahLst/>
              <a:cxnLst/>
              <a:rect l="l" t="t" r="r" b="b"/>
              <a:pathLst>
                <a:path w="18779198" h="1276501">
                  <a:moveTo>
                    <a:pt x="0" y="0"/>
                  </a:moveTo>
                  <a:lnTo>
                    <a:pt x="18779199" y="0"/>
                  </a:lnTo>
                  <a:lnTo>
                    <a:pt x="18779199" y="1276501"/>
                  </a:lnTo>
                  <a:lnTo>
                    <a:pt x="0" y="1276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90551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-8751349" y="8751349"/>
              <a:ext cx="18779198" cy="1276501"/>
            </a:xfrm>
            <a:custGeom>
              <a:avLst/>
              <a:gdLst/>
              <a:ahLst/>
              <a:cxnLst/>
              <a:rect l="l" t="t" r="r" b="b"/>
              <a:pathLst>
                <a:path w="18779198" h="1276501">
                  <a:moveTo>
                    <a:pt x="0" y="0"/>
                  </a:moveTo>
                  <a:lnTo>
                    <a:pt x="18779199" y="0"/>
                  </a:lnTo>
                  <a:lnTo>
                    <a:pt x="18779199" y="1276501"/>
                  </a:lnTo>
                  <a:lnTo>
                    <a:pt x="0" y="1276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90551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7321792" y="0"/>
            <a:ext cx="10144263" cy="10287000"/>
          </a:xfrm>
          <a:custGeom>
            <a:avLst/>
            <a:gdLst/>
            <a:ahLst/>
            <a:cxnLst/>
            <a:rect l="l" t="t" r="r" b="b"/>
            <a:pathLst>
              <a:path w="10144263" h="10287000">
                <a:moveTo>
                  <a:pt x="0" y="0"/>
                </a:moveTo>
                <a:lnTo>
                  <a:pt x="10144264" y="0"/>
                </a:lnTo>
                <a:lnTo>
                  <a:pt x="101442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069" r="-16136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935167" y="841212"/>
            <a:ext cx="2692317" cy="2689796"/>
            <a:chOff x="0" y="0"/>
            <a:chExt cx="3255264" cy="3252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981" y="170596"/>
              <a:ext cx="2903337" cy="2874918"/>
            </a:xfrm>
            <a:custGeom>
              <a:avLst/>
              <a:gdLst/>
              <a:ahLst/>
              <a:cxnLst/>
              <a:rect l="l" t="t" r="r" b="b"/>
              <a:pathLst>
                <a:path w="2903337" h="2874918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5"/>
              <a:stretch>
                <a:fillRect t="-494" b="-494"/>
              </a:stretch>
            </a:blipFill>
          </p:spPr>
        </p:sp>
      </p:grpSp>
      <p:sp>
        <p:nvSpPr>
          <p:cNvPr id="9" name="AutoShape 9"/>
          <p:cNvSpPr/>
          <p:nvPr/>
        </p:nvSpPr>
        <p:spPr>
          <a:xfrm flipH="1" flipV="1">
            <a:off x="-9539981" y="2230377"/>
            <a:ext cx="10568681" cy="0"/>
          </a:xfrm>
          <a:prstGeom prst="line">
            <a:avLst/>
          </a:prstGeom>
          <a:ln w="66675" cap="flat">
            <a:solidFill>
              <a:srgbClr val="20573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974210" y="902979"/>
            <a:ext cx="2692317" cy="2689796"/>
            <a:chOff x="0" y="0"/>
            <a:chExt cx="3255264" cy="32522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78981" y="170596"/>
              <a:ext cx="2903337" cy="2874918"/>
            </a:xfrm>
            <a:custGeom>
              <a:avLst/>
              <a:gdLst/>
              <a:ahLst/>
              <a:cxnLst/>
              <a:rect l="l" t="t" r="r" b="b"/>
              <a:pathLst>
                <a:path w="2903337" h="2874918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6"/>
              <a:stretch>
                <a:fillRect t="-494" b="-494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011520" y="902979"/>
            <a:ext cx="2692317" cy="2689796"/>
            <a:chOff x="0" y="0"/>
            <a:chExt cx="3255264" cy="32522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78981" y="170596"/>
              <a:ext cx="2903337" cy="2874918"/>
            </a:xfrm>
            <a:custGeom>
              <a:avLst/>
              <a:gdLst/>
              <a:ahLst/>
              <a:cxnLst/>
              <a:rect l="l" t="t" r="r" b="b"/>
              <a:pathLst>
                <a:path w="2903337" h="2874918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7"/>
              <a:stretch>
                <a:fillRect l="-18764" r="-18764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7935167" y="3860607"/>
            <a:ext cx="2692317" cy="2689796"/>
            <a:chOff x="0" y="0"/>
            <a:chExt cx="3255264" cy="32522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78981" y="170596"/>
              <a:ext cx="2903337" cy="2874918"/>
            </a:xfrm>
            <a:custGeom>
              <a:avLst/>
              <a:gdLst/>
              <a:ahLst/>
              <a:cxnLst/>
              <a:rect l="l" t="t" r="r" b="b"/>
              <a:pathLst>
                <a:path w="2903337" h="2874918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8"/>
              <a:stretch>
                <a:fillRect t="-494" b="-494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0974210" y="3922374"/>
            <a:ext cx="2692317" cy="2689796"/>
            <a:chOff x="0" y="0"/>
            <a:chExt cx="3255264" cy="32522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78981" y="170596"/>
              <a:ext cx="2903337" cy="2874918"/>
            </a:xfrm>
            <a:custGeom>
              <a:avLst/>
              <a:gdLst/>
              <a:ahLst/>
              <a:cxnLst/>
              <a:rect l="l" t="t" r="r" b="b"/>
              <a:pathLst>
                <a:path w="2903337" h="2874918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9"/>
              <a:stretch>
                <a:fillRect t="-241" b="-241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4011520" y="3922374"/>
            <a:ext cx="2692317" cy="2689796"/>
            <a:chOff x="0" y="0"/>
            <a:chExt cx="3255264" cy="325221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78981" y="170596"/>
              <a:ext cx="2903337" cy="2874918"/>
            </a:xfrm>
            <a:custGeom>
              <a:avLst/>
              <a:gdLst/>
              <a:ahLst/>
              <a:cxnLst/>
              <a:rect l="l" t="t" r="r" b="b"/>
              <a:pathLst>
                <a:path w="2903337" h="2874918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10"/>
              <a:stretch>
                <a:fillRect t="-23047" b="-23047"/>
              </a:stretch>
            </a:blip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10974210" y="6941768"/>
            <a:ext cx="2692317" cy="2689796"/>
            <a:chOff x="0" y="0"/>
            <a:chExt cx="3255264" cy="325221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78981" y="170596"/>
              <a:ext cx="2903337" cy="2874918"/>
            </a:xfrm>
            <a:custGeom>
              <a:avLst/>
              <a:gdLst/>
              <a:ahLst/>
              <a:cxnLst/>
              <a:rect l="l" t="t" r="r" b="b"/>
              <a:pathLst>
                <a:path w="2903337" h="2874918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11"/>
              <a:stretch>
                <a:fillRect t="-33461" b="-33461"/>
              </a:stretch>
            </a:blip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7935167" y="6941768"/>
            <a:ext cx="2692317" cy="2689796"/>
            <a:chOff x="0" y="0"/>
            <a:chExt cx="3255264" cy="325221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78981" y="170596"/>
              <a:ext cx="2903337" cy="2874918"/>
            </a:xfrm>
            <a:custGeom>
              <a:avLst/>
              <a:gdLst/>
              <a:ahLst/>
              <a:cxnLst/>
              <a:rect l="l" t="t" r="r" b="b"/>
              <a:pathLst>
                <a:path w="2903337" h="2874918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12"/>
              <a:stretch>
                <a:fillRect t="-494" b="-494"/>
              </a:stretch>
            </a:blip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4011520" y="6941768"/>
            <a:ext cx="2692317" cy="2689796"/>
            <a:chOff x="0" y="0"/>
            <a:chExt cx="3255264" cy="325221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78981" y="170596"/>
              <a:ext cx="2903337" cy="2874918"/>
            </a:xfrm>
            <a:custGeom>
              <a:avLst/>
              <a:gdLst/>
              <a:ahLst/>
              <a:cxnLst/>
              <a:rect l="l" t="t" r="r" b="b"/>
              <a:pathLst>
                <a:path w="2903337" h="2874918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13"/>
              <a:stretch>
                <a:fillRect t="-1922" b="-1922"/>
              </a:stretch>
            </a:blipFill>
          </p:spPr>
        </p:sp>
      </p:grpSp>
      <p:sp>
        <p:nvSpPr>
          <p:cNvPr id="34" name="Freeform 34"/>
          <p:cNvSpPr/>
          <p:nvPr/>
        </p:nvSpPr>
        <p:spPr>
          <a:xfrm rot="-10800000">
            <a:off x="722065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1" y="0"/>
                </a:lnTo>
                <a:lnTo>
                  <a:pt x="879041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5" name="Freeform 35"/>
          <p:cNvSpPr/>
          <p:nvPr/>
        </p:nvSpPr>
        <p:spPr>
          <a:xfrm rot="-10800000" flipH="1">
            <a:off x="16380259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879041" y="0"/>
                </a:moveTo>
                <a:lnTo>
                  <a:pt x="0" y="0"/>
                </a:lnTo>
                <a:lnTo>
                  <a:pt x="0" y="879042"/>
                </a:lnTo>
                <a:lnTo>
                  <a:pt x="879041" y="879042"/>
                </a:lnTo>
                <a:lnTo>
                  <a:pt x="87904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6" name="TextBox 36"/>
          <p:cNvSpPr txBox="1"/>
          <p:nvPr/>
        </p:nvSpPr>
        <p:spPr>
          <a:xfrm>
            <a:off x="1682540" y="1735811"/>
            <a:ext cx="3690681" cy="684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71"/>
              </a:lnSpc>
              <a:spcBef>
                <a:spcPct val="0"/>
              </a:spcBef>
            </a:pPr>
            <a:r>
              <a:rPr lang="en-US" sz="4051" b="1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Fjölbreytileiki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11918" y="2965958"/>
            <a:ext cx="5377787" cy="666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89"/>
              </a:lnSpc>
              <a:spcBef>
                <a:spcPct val="0"/>
              </a:spcBef>
            </a:pPr>
            <a:r>
              <a:rPr lang="en-US" sz="2166" u="none" strike="noStrike" spc="21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Kanínur koma í ótrúlegri fjölbreytni lita og gerða. Á Íslandi finnast bæði villtar og tamdar kanínur í margvíslegum litbrigðum.</a:t>
            </a:r>
          </a:p>
          <a:p>
            <a:pPr marL="0" lvl="0" indent="0" algn="l">
              <a:lnSpc>
                <a:spcPts val="2989"/>
              </a:lnSpc>
              <a:spcBef>
                <a:spcPct val="0"/>
              </a:spcBef>
            </a:pPr>
            <a:r>
              <a:rPr lang="en-US" sz="2166" u="none" strike="noStrike" spc="21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Frá klassískum gráum og brúnum kanínunum sem blandast vel inn í náttúruna, til hvítra, svartra og flekkóttra einstaklinga. Hver tegund hefur sitt einstaka útlit og sérkenni sem gerir þær sérstæðar.</a:t>
            </a:r>
          </a:p>
          <a:p>
            <a:pPr marL="0" lvl="0" indent="0" algn="l">
              <a:lnSpc>
                <a:spcPts val="2989"/>
              </a:lnSpc>
              <a:spcBef>
                <a:spcPct val="0"/>
              </a:spcBef>
            </a:pPr>
            <a:r>
              <a:rPr lang="en-US" sz="2166" u="none" strike="noStrike" spc="21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Hér á landi eru aðalega landkanínur og dvergkanínur. Örfáir rækta angórukanínur til að búa til garn úr hárunum þeirra. Það er mjög mikil vinna að halda </a:t>
            </a:r>
            <a:r>
              <a:rPr lang="en-US" sz="2166" u="none" strike="noStrike" spc="212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h</a:t>
            </a:r>
            <a:r>
              <a:rPr lang="en-US" sz="2166" u="none" strike="noStrike" spc="21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árunum á þeim fallegum. </a:t>
            </a:r>
          </a:p>
          <a:p>
            <a:pPr marL="0" lvl="0" indent="0" algn="l">
              <a:lnSpc>
                <a:spcPts val="2989"/>
              </a:lnSpc>
              <a:spcBef>
                <a:spcPct val="0"/>
              </a:spcBef>
            </a:pPr>
            <a:endParaRPr lang="en-US" sz="2166" u="none" strike="noStrike" spc="212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4838" y="1007524"/>
            <a:ext cx="15884497" cy="8250776"/>
            <a:chOff x="0" y="0"/>
            <a:chExt cx="4791052" cy="24885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91052" cy="2488583"/>
            </a:xfrm>
            <a:custGeom>
              <a:avLst/>
              <a:gdLst/>
              <a:ahLst/>
              <a:cxnLst/>
              <a:rect l="l" t="t" r="r" b="b"/>
              <a:pathLst>
                <a:path w="4791052" h="2488583">
                  <a:moveTo>
                    <a:pt x="16571" y="0"/>
                  </a:moveTo>
                  <a:lnTo>
                    <a:pt x="4774481" y="0"/>
                  </a:lnTo>
                  <a:cubicBezTo>
                    <a:pt x="4778875" y="0"/>
                    <a:pt x="4783091" y="1746"/>
                    <a:pt x="4786198" y="4854"/>
                  </a:cubicBezTo>
                  <a:cubicBezTo>
                    <a:pt x="4789306" y="7961"/>
                    <a:pt x="4791052" y="12176"/>
                    <a:pt x="4791052" y="16571"/>
                  </a:cubicBezTo>
                  <a:lnTo>
                    <a:pt x="4791052" y="2472012"/>
                  </a:lnTo>
                  <a:cubicBezTo>
                    <a:pt x="4791052" y="2476407"/>
                    <a:pt x="4789306" y="2480622"/>
                    <a:pt x="4786198" y="2483730"/>
                  </a:cubicBezTo>
                  <a:cubicBezTo>
                    <a:pt x="4783091" y="2486838"/>
                    <a:pt x="4778875" y="2488583"/>
                    <a:pt x="4774481" y="2488583"/>
                  </a:cubicBezTo>
                  <a:lnTo>
                    <a:pt x="16571" y="2488583"/>
                  </a:lnTo>
                  <a:cubicBezTo>
                    <a:pt x="12176" y="2488583"/>
                    <a:pt x="7961" y="2486838"/>
                    <a:pt x="4854" y="2483730"/>
                  </a:cubicBezTo>
                  <a:cubicBezTo>
                    <a:pt x="1746" y="2480622"/>
                    <a:pt x="0" y="2476407"/>
                    <a:pt x="0" y="2472012"/>
                  </a:cubicBezTo>
                  <a:lnTo>
                    <a:pt x="0" y="16571"/>
                  </a:lnTo>
                  <a:cubicBezTo>
                    <a:pt x="0" y="12176"/>
                    <a:pt x="1746" y="7961"/>
                    <a:pt x="4854" y="4854"/>
                  </a:cubicBezTo>
                  <a:cubicBezTo>
                    <a:pt x="7961" y="1746"/>
                    <a:pt x="12176" y="0"/>
                    <a:pt x="16571" y="0"/>
                  </a:cubicBezTo>
                  <a:close/>
                </a:path>
              </a:pathLst>
            </a:custGeom>
            <a:solidFill>
              <a:srgbClr val="003D25">
                <a:alpha val="9568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791052" cy="25362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rot="-10800000">
            <a:off x="-1864754" y="2096246"/>
            <a:ext cx="4712951" cy="0"/>
          </a:xfrm>
          <a:prstGeom prst="line">
            <a:avLst/>
          </a:prstGeom>
          <a:ln w="66675" cap="flat">
            <a:solidFill>
              <a:srgbClr val="F6F6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10800000">
            <a:off x="15604333" y="2029571"/>
            <a:ext cx="5031037" cy="0"/>
          </a:xfrm>
          <a:prstGeom prst="line">
            <a:avLst/>
          </a:prstGeom>
          <a:ln w="66675" cap="flat">
            <a:solidFill>
              <a:srgbClr val="F6F6F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3167634" y="3956806"/>
            <a:ext cx="3580903" cy="3580888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7499247" y="3956806"/>
            <a:ext cx="3580903" cy="358088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1832625" y="3956806"/>
            <a:ext cx="3580903" cy="3580888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3697930" y="1557900"/>
            <a:ext cx="10892141" cy="946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3"/>
              </a:lnSpc>
              <a:spcBef>
                <a:spcPct val="0"/>
              </a:spcBef>
            </a:pPr>
            <a:r>
              <a:rPr lang="en-US" sz="5502" b="1" u="none" strike="noStrike" spc="214">
                <a:solidFill>
                  <a:srgbClr val="FFFFFE"/>
                </a:solidFill>
                <a:latin typeface="Now Heavy"/>
                <a:ea typeface="Now Heavy"/>
                <a:cs typeface="Now Heavy"/>
                <a:sym typeface="Now Heavy"/>
              </a:rPr>
              <a:t>Áhugaverðar staðreyndir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99247" y="7662793"/>
            <a:ext cx="3580903" cy="343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35"/>
              </a:lnSpc>
            </a:pPr>
            <a:r>
              <a:rPr lang="en-US" sz="2054" spc="2">
                <a:solidFill>
                  <a:srgbClr val="FFFFFE"/>
                </a:solidFill>
                <a:latin typeface="Canva Sans"/>
                <a:ea typeface="Canva Sans"/>
                <a:cs typeface="Canva Sans"/>
                <a:sym typeface="Canva Sans"/>
              </a:rPr>
              <a:t>Frábær heyrn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23162" y="2543397"/>
            <a:ext cx="10267849" cy="99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82"/>
              </a:lnSpc>
            </a:pPr>
            <a:r>
              <a:rPr lang="en-US" sz="1943" u="none" strike="noStrike" spc="97">
                <a:solidFill>
                  <a:srgbClr val="FFFFFE"/>
                </a:solidFill>
                <a:latin typeface="Canva Sans"/>
                <a:ea typeface="Canva Sans"/>
                <a:cs typeface="Canva Sans"/>
                <a:sym typeface="Canva Sans"/>
              </a:rPr>
              <a:t>Kanínur eru ótrúlega áhugaverðar skepnur með einstaka hæfileika. Þær geta snúið eyrum sínum 180 gráður til að greina hljóð, hlaupið allt að 56 km/klst og eru mjög félagslyndar - þær þrífast best í hópum og tjá sig með líkamstjáningu.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99247" y="8148761"/>
            <a:ext cx="3580903" cy="268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83"/>
              </a:lnSpc>
            </a:pPr>
            <a:r>
              <a:rPr lang="en-US" sz="1582" spc="1">
                <a:solidFill>
                  <a:srgbClr val="FFFFFE"/>
                </a:solidFill>
                <a:latin typeface="Canva Sans"/>
                <a:ea typeface="Canva Sans"/>
                <a:cs typeface="Canva Sans"/>
                <a:sym typeface="Canva Sans"/>
              </a:rPr>
              <a:t>180° snúningur eyra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32625" y="7652408"/>
            <a:ext cx="3580903" cy="343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35"/>
              </a:lnSpc>
            </a:pPr>
            <a:r>
              <a:rPr lang="en-US" sz="2054" spc="2">
                <a:solidFill>
                  <a:srgbClr val="FFFFFE"/>
                </a:solidFill>
                <a:latin typeface="Canva Sans"/>
                <a:ea typeface="Canva Sans"/>
                <a:cs typeface="Canva Sans"/>
                <a:sym typeface="Canva Sans"/>
              </a:rPr>
              <a:t>Hraðar skepnur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32625" y="8138376"/>
            <a:ext cx="3580903" cy="268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83"/>
              </a:lnSpc>
            </a:pPr>
            <a:r>
              <a:rPr lang="en-US" sz="1582" spc="1">
                <a:solidFill>
                  <a:srgbClr val="FFFFFE"/>
                </a:solidFill>
                <a:latin typeface="Canva Sans"/>
                <a:ea typeface="Canva Sans"/>
                <a:cs typeface="Canva Sans"/>
                <a:sym typeface="Canva Sans"/>
              </a:rPr>
              <a:t>Allt að 56 km/klst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167634" y="7652408"/>
            <a:ext cx="3580903" cy="343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35"/>
              </a:lnSpc>
            </a:pPr>
            <a:r>
              <a:rPr lang="en-US" sz="2054" spc="2">
                <a:solidFill>
                  <a:srgbClr val="FFFFFE"/>
                </a:solidFill>
                <a:latin typeface="Canva Sans"/>
                <a:ea typeface="Canva Sans"/>
                <a:cs typeface="Canva Sans"/>
                <a:sym typeface="Canva Sans"/>
              </a:rPr>
              <a:t>Félagslyndar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167634" y="8138376"/>
            <a:ext cx="3580903" cy="268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83"/>
              </a:lnSpc>
            </a:pPr>
            <a:r>
              <a:rPr lang="en-US" sz="1582" spc="1">
                <a:solidFill>
                  <a:srgbClr val="FFFFFE"/>
                </a:solidFill>
                <a:latin typeface="Canva Sans"/>
                <a:ea typeface="Canva Sans"/>
                <a:cs typeface="Canva Sans"/>
                <a:sym typeface="Canva Sans"/>
              </a:rPr>
              <a:t>Þrífast í hópum</a:t>
            </a:r>
          </a:p>
        </p:txBody>
      </p:sp>
      <p:sp>
        <p:nvSpPr>
          <p:cNvPr id="22" name="Freeform 22"/>
          <p:cNvSpPr/>
          <p:nvPr/>
        </p:nvSpPr>
        <p:spPr>
          <a:xfrm rot="-10800000">
            <a:off x="722065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1" y="0"/>
                </a:lnTo>
                <a:lnTo>
                  <a:pt x="879041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0800000" flipH="1">
            <a:off x="16380259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879041" y="0"/>
                </a:moveTo>
                <a:lnTo>
                  <a:pt x="0" y="0"/>
                </a:lnTo>
                <a:lnTo>
                  <a:pt x="0" y="879042"/>
                </a:lnTo>
                <a:lnTo>
                  <a:pt x="879041" y="879042"/>
                </a:lnTo>
                <a:lnTo>
                  <a:pt x="8790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4838" y="1007524"/>
            <a:ext cx="15884497" cy="8250776"/>
            <a:chOff x="0" y="0"/>
            <a:chExt cx="4791052" cy="24885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91052" cy="2488583"/>
            </a:xfrm>
            <a:custGeom>
              <a:avLst/>
              <a:gdLst/>
              <a:ahLst/>
              <a:cxnLst/>
              <a:rect l="l" t="t" r="r" b="b"/>
              <a:pathLst>
                <a:path w="4791052" h="2488583">
                  <a:moveTo>
                    <a:pt x="16571" y="0"/>
                  </a:moveTo>
                  <a:lnTo>
                    <a:pt x="4774481" y="0"/>
                  </a:lnTo>
                  <a:cubicBezTo>
                    <a:pt x="4778875" y="0"/>
                    <a:pt x="4783091" y="1746"/>
                    <a:pt x="4786198" y="4854"/>
                  </a:cubicBezTo>
                  <a:cubicBezTo>
                    <a:pt x="4789306" y="7961"/>
                    <a:pt x="4791052" y="12176"/>
                    <a:pt x="4791052" y="16571"/>
                  </a:cubicBezTo>
                  <a:lnTo>
                    <a:pt x="4791052" y="2472012"/>
                  </a:lnTo>
                  <a:cubicBezTo>
                    <a:pt x="4791052" y="2476407"/>
                    <a:pt x="4789306" y="2480622"/>
                    <a:pt x="4786198" y="2483730"/>
                  </a:cubicBezTo>
                  <a:cubicBezTo>
                    <a:pt x="4783091" y="2486838"/>
                    <a:pt x="4778875" y="2488583"/>
                    <a:pt x="4774481" y="2488583"/>
                  </a:cubicBezTo>
                  <a:lnTo>
                    <a:pt x="16571" y="2488583"/>
                  </a:lnTo>
                  <a:cubicBezTo>
                    <a:pt x="12176" y="2488583"/>
                    <a:pt x="7961" y="2486838"/>
                    <a:pt x="4854" y="2483730"/>
                  </a:cubicBezTo>
                  <a:cubicBezTo>
                    <a:pt x="1746" y="2480622"/>
                    <a:pt x="0" y="2476407"/>
                    <a:pt x="0" y="2472012"/>
                  </a:cubicBezTo>
                  <a:lnTo>
                    <a:pt x="0" y="16571"/>
                  </a:lnTo>
                  <a:cubicBezTo>
                    <a:pt x="0" y="12176"/>
                    <a:pt x="1746" y="7961"/>
                    <a:pt x="4854" y="4854"/>
                  </a:cubicBezTo>
                  <a:cubicBezTo>
                    <a:pt x="7961" y="1746"/>
                    <a:pt x="12176" y="0"/>
                    <a:pt x="16571" y="0"/>
                  </a:cubicBezTo>
                  <a:close/>
                </a:path>
              </a:pathLst>
            </a:custGeom>
            <a:solidFill>
              <a:srgbClr val="003D25">
                <a:alpha val="9568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791052" cy="25362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rot="-10800000">
            <a:off x="-1864754" y="2096246"/>
            <a:ext cx="4712951" cy="0"/>
          </a:xfrm>
          <a:prstGeom prst="line">
            <a:avLst/>
          </a:prstGeom>
          <a:ln w="66675" cap="flat">
            <a:solidFill>
              <a:srgbClr val="F6F6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10800000">
            <a:off x="15604333" y="2029571"/>
            <a:ext cx="5031037" cy="0"/>
          </a:xfrm>
          <a:prstGeom prst="line">
            <a:avLst/>
          </a:prstGeom>
          <a:ln w="66675" cap="flat">
            <a:solidFill>
              <a:srgbClr val="F6F6F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2044150" y="3738058"/>
            <a:ext cx="3640024" cy="364000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136" r="-25136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-10800000">
            <a:off x="722065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1" y="0"/>
                </a:lnTo>
                <a:lnTo>
                  <a:pt x="879041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 flipH="1">
            <a:off x="16380259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879041" y="0"/>
                </a:moveTo>
                <a:lnTo>
                  <a:pt x="0" y="0"/>
                </a:lnTo>
                <a:lnTo>
                  <a:pt x="0" y="879042"/>
                </a:lnTo>
                <a:lnTo>
                  <a:pt x="879041" y="879042"/>
                </a:lnTo>
                <a:lnTo>
                  <a:pt x="87904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2" name="Group 12"/>
          <p:cNvGrpSpPr/>
          <p:nvPr/>
        </p:nvGrpSpPr>
        <p:grpSpPr>
          <a:xfrm>
            <a:off x="12314563" y="6662675"/>
            <a:ext cx="3640024" cy="364000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8165" r="-38165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3697930" y="1557900"/>
            <a:ext cx="10892141" cy="946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3"/>
              </a:lnSpc>
              <a:spcBef>
                <a:spcPct val="0"/>
              </a:spcBef>
            </a:pPr>
            <a:r>
              <a:rPr lang="en-US" sz="5502" b="1" u="none" strike="noStrike" spc="214">
                <a:solidFill>
                  <a:srgbClr val="FFFFFE"/>
                </a:solidFill>
                <a:latin typeface="Now Heavy"/>
                <a:ea typeface="Now Heavy"/>
                <a:cs typeface="Now Heavy"/>
                <a:sym typeface="Now Heavy"/>
              </a:rPr>
              <a:t>Áhugaverðar staðreyndir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23162" y="2524347"/>
            <a:ext cx="10267849" cy="57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2"/>
              </a:lnSpc>
            </a:pPr>
            <a:r>
              <a:rPr lang="en-US" sz="3443" spc="172">
                <a:solidFill>
                  <a:srgbClr val="FFFFFE"/>
                </a:solidFill>
                <a:latin typeface="Canva Sans"/>
                <a:ea typeface="Canva Sans"/>
                <a:cs typeface="Canva Sans"/>
                <a:sym typeface="Canva Sans"/>
              </a:rPr>
              <a:t>Tennurnar eru stöðugt að vaxa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222400" y="3631724"/>
            <a:ext cx="8533209" cy="2954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4"/>
              </a:lnSpc>
              <a:spcBef>
                <a:spcPct val="0"/>
              </a:spcBef>
            </a:pPr>
            <a:r>
              <a:rPr lang="en-US" sz="2829" i="1" spc="277">
                <a:solidFill>
                  <a:srgbClr val="FFFFFE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Kanínan  er með fjórar tennur í efri skolti</a:t>
            </a:r>
          </a:p>
          <a:p>
            <a:pPr algn="l">
              <a:lnSpc>
                <a:spcPts val="3904"/>
              </a:lnSpc>
              <a:spcBef>
                <a:spcPct val="0"/>
              </a:spcBef>
            </a:pPr>
            <a:r>
              <a:rPr lang="en-US" sz="2829" i="1" spc="277">
                <a:solidFill>
                  <a:srgbClr val="FFFFFE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en önnur nagdýr eru með tvær. </a:t>
            </a:r>
          </a:p>
          <a:p>
            <a:pPr algn="l">
              <a:lnSpc>
                <a:spcPts val="3904"/>
              </a:lnSpc>
              <a:spcBef>
                <a:spcPct val="0"/>
              </a:spcBef>
            </a:pPr>
            <a:r>
              <a:rPr lang="en-US" sz="2829" i="1" spc="277">
                <a:solidFill>
                  <a:srgbClr val="FFFFFE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Kanínan er sífellt að naga eitthvað. </a:t>
            </a:r>
          </a:p>
          <a:p>
            <a:pPr algn="l">
              <a:lnSpc>
                <a:spcPts val="3904"/>
              </a:lnSpc>
              <a:spcBef>
                <a:spcPct val="0"/>
              </a:spcBef>
            </a:pPr>
            <a:r>
              <a:rPr lang="en-US" sz="2829" i="1" spc="277">
                <a:solidFill>
                  <a:srgbClr val="FFFFFE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Ef hún nagaði ekki svona mikið myndu </a:t>
            </a:r>
          </a:p>
          <a:p>
            <a:pPr algn="l">
              <a:lnSpc>
                <a:spcPts val="3904"/>
              </a:lnSpc>
              <a:spcBef>
                <a:spcPct val="0"/>
              </a:spcBef>
            </a:pPr>
            <a:r>
              <a:rPr lang="en-US" sz="2829" i="1" spc="277">
                <a:solidFill>
                  <a:srgbClr val="FFFFFE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tennur hennar vaxa stöðugt og gætu </a:t>
            </a:r>
          </a:p>
          <a:p>
            <a:pPr algn="l">
              <a:lnSpc>
                <a:spcPts val="3904"/>
              </a:lnSpc>
              <a:spcBef>
                <a:spcPct val="0"/>
              </a:spcBef>
            </a:pPr>
            <a:r>
              <a:rPr lang="en-US" sz="2829" i="1" spc="277">
                <a:solidFill>
                  <a:srgbClr val="FFFFFE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farið í gegnum neðri góminn.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4791283" y="2982701"/>
            <a:ext cx="3983744" cy="1145326"/>
          </a:xfrm>
          <a:custGeom>
            <a:avLst/>
            <a:gdLst/>
            <a:ahLst/>
            <a:cxnLst/>
            <a:rect l="l" t="t" r="r" b="b"/>
            <a:pathLst>
              <a:path w="3983744" h="1145326">
                <a:moveTo>
                  <a:pt x="0" y="0"/>
                </a:moveTo>
                <a:lnTo>
                  <a:pt x="3983744" y="0"/>
                </a:lnTo>
                <a:lnTo>
                  <a:pt x="3983744" y="1145327"/>
                </a:lnTo>
                <a:lnTo>
                  <a:pt x="0" y="11453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791283" y="144284"/>
            <a:ext cx="3983744" cy="3983744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10" r="-10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10800000">
            <a:off x="12316639" y="8560431"/>
            <a:ext cx="4466516" cy="1284123"/>
          </a:xfrm>
          <a:custGeom>
            <a:avLst/>
            <a:gdLst/>
            <a:ahLst/>
            <a:cxnLst/>
            <a:rect l="l" t="t" r="r" b="b"/>
            <a:pathLst>
              <a:path w="4466516" h="1284123">
                <a:moveTo>
                  <a:pt x="0" y="0"/>
                </a:moveTo>
                <a:lnTo>
                  <a:pt x="4466516" y="0"/>
                </a:lnTo>
                <a:lnTo>
                  <a:pt x="4466516" y="1284123"/>
                </a:lnTo>
                <a:lnTo>
                  <a:pt x="0" y="1284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558025" y="5143500"/>
            <a:ext cx="4466516" cy="446651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10" r="-1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628711"/>
            <a:ext cx="10212546" cy="9449827"/>
            <a:chOff x="0" y="0"/>
            <a:chExt cx="3080289" cy="28502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80289" cy="2850239"/>
            </a:xfrm>
            <a:custGeom>
              <a:avLst/>
              <a:gdLst/>
              <a:ahLst/>
              <a:cxnLst/>
              <a:rect l="l" t="t" r="r" b="b"/>
              <a:pathLst>
                <a:path w="3080289" h="2850239">
                  <a:moveTo>
                    <a:pt x="25775" y="0"/>
                  </a:moveTo>
                  <a:lnTo>
                    <a:pt x="3054514" y="0"/>
                  </a:lnTo>
                  <a:cubicBezTo>
                    <a:pt x="3068749" y="0"/>
                    <a:pt x="3080289" y="11540"/>
                    <a:pt x="3080289" y="25775"/>
                  </a:cubicBezTo>
                  <a:lnTo>
                    <a:pt x="3080289" y="2824464"/>
                  </a:lnTo>
                  <a:cubicBezTo>
                    <a:pt x="3080289" y="2838699"/>
                    <a:pt x="3068749" y="2850239"/>
                    <a:pt x="3054514" y="2850239"/>
                  </a:cubicBezTo>
                  <a:lnTo>
                    <a:pt x="25775" y="2850239"/>
                  </a:lnTo>
                  <a:cubicBezTo>
                    <a:pt x="11540" y="2850239"/>
                    <a:pt x="0" y="2838699"/>
                    <a:pt x="0" y="2824464"/>
                  </a:cubicBezTo>
                  <a:lnTo>
                    <a:pt x="0" y="25775"/>
                  </a:lnTo>
                  <a:cubicBezTo>
                    <a:pt x="0" y="11540"/>
                    <a:pt x="11540" y="0"/>
                    <a:pt x="25775" y="0"/>
                  </a:cubicBezTo>
                  <a:close/>
                </a:path>
              </a:pathLst>
            </a:custGeom>
            <a:solidFill>
              <a:srgbClr val="003D25">
                <a:alpha val="95686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080289" cy="2897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0800000">
            <a:off x="10497918" y="3765971"/>
            <a:ext cx="2572237" cy="739518"/>
          </a:xfrm>
          <a:custGeom>
            <a:avLst/>
            <a:gdLst/>
            <a:ahLst/>
            <a:cxnLst/>
            <a:rect l="l" t="t" r="r" b="b"/>
            <a:pathLst>
              <a:path w="2572237" h="739518">
                <a:moveTo>
                  <a:pt x="0" y="0"/>
                </a:moveTo>
                <a:lnTo>
                  <a:pt x="2572237" y="0"/>
                </a:lnTo>
                <a:lnTo>
                  <a:pt x="2572237" y="739518"/>
                </a:lnTo>
                <a:lnTo>
                  <a:pt x="0" y="7395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501363" y="1338640"/>
            <a:ext cx="3580007" cy="358000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10" r="-10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246964" y="2122747"/>
            <a:ext cx="5544486" cy="107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6"/>
              </a:lnSpc>
            </a:pPr>
            <a:r>
              <a:rPr lang="en-US" sz="2106" b="1" spc="75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Karlkanína  er kani</a:t>
            </a:r>
          </a:p>
          <a:p>
            <a:pPr marL="0" lvl="0" indent="0" algn="l">
              <a:lnSpc>
                <a:spcPts val="2906"/>
              </a:lnSpc>
            </a:pPr>
            <a:r>
              <a:rPr lang="en-US" sz="2106" b="1" spc="75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Kvenkanína kæna</a:t>
            </a:r>
          </a:p>
          <a:p>
            <a:pPr marL="0" lvl="0" indent="0" algn="l">
              <a:lnSpc>
                <a:spcPts val="2906"/>
              </a:lnSpc>
            </a:pPr>
            <a:r>
              <a:rPr lang="en-US" sz="2106" b="1" spc="75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Afkvæmi: Kanínuungi kjáni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46964" y="757177"/>
            <a:ext cx="7448207" cy="1039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51"/>
              </a:lnSpc>
              <a:spcBef>
                <a:spcPct val="0"/>
              </a:spcBef>
            </a:pPr>
            <a:r>
              <a:rPr lang="en-US" sz="5965" b="1" spc="232">
                <a:solidFill>
                  <a:srgbClr val="FFFFFE"/>
                </a:solidFill>
                <a:latin typeface="Now Heavy"/>
                <a:ea typeface="Now Heavy"/>
                <a:cs typeface="Now Heavy"/>
                <a:sym typeface="Now Heavy"/>
              </a:rPr>
              <a:t>Fjölskyldugerð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46964" y="3352817"/>
            <a:ext cx="5319911" cy="321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2"/>
              </a:lnSpc>
            </a:pPr>
            <a:endParaRPr/>
          </a:p>
          <a:p>
            <a:pPr algn="l">
              <a:lnSpc>
                <a:spcPts val="3004"/>
              </a:lnSpc>
              <a:spcBef>
                <a:spcPct val="0"/>
              </a:spcBef>
            </a:pPr>
            <a:r>
              <a:rPr lang="en-US" sz="2176" spc="213">
                <a:solidFill>
                  <a:srgbClr val="FFFFFE"/>
                </a:solidFill>
                <a:latin typeface="Canva Sans"/>
                <a:ea typeface="Canva Sans"/>
                <a:cs typeface="Canva Sans"/>
                <a:sym typeface="Canva Sans"/>
              </a:rPr>
              <a:t>Kanínur geta eignast unga allt árið</a:t>
            </a:r>
          </a:p>
          <a:p>
            <a:pPr algn="l">
              <a:lnSpc>
                <a:spcPts val="3004"/>
              </a:lnSpc>
              <a:spcBef>
                <a:spcPct val="0"/>
              </a:spcBef>
            </a:pPr>
            <a:r>
              <a:rPr lang="en-US" sz="2176" spc="213">
                <a:solidFill>
                  <a:srgbClr val="FFFFFE"/>
                </a:solidFill>
                <a:latin typeface="Canva Sans"/>
                <a:ea typeface="Canva Sans"/>
                <a:cs typeface="Canva Sans"/>
                <a:sym typeface="Canva Sans"/>
              </a:rPr>
              <a:t>Meðgöngutímier fjórar til fimm vikur.</a:t>
            </a:r>
          </a:p>
          <a:p>
            <a:pPr algn="l">
              <a:lnSpc>
                <a:spcPts val="3004"/>
              </a:lnSpc>
              <a:spcBef>
                <a:spcPct val="0"/>
              </a:spcBef>
            </a:pPr>
            <a:r>
              <a:rPr lang="en-US" sz="2176" spc="213">
                <a:solidFill>
                  <a:srgbClr val="FFFFFE"/>
                </a:solidFill>
                <a:latin typeface="Canva Sans"/>
                <a:ea typeface="Canva Sans"/>
                <a:cs typeface="Canva Sans"/>
                <a:sym typeface="Canva Sans"/>
              </a:rPr>
              <a:t>Hún getur gotið nokkrum sinnum á ári, 3–5 ungum</a:t>
            </a:r>
          </a:p>
          <a:p>
            <a:pPr algn="l">
              <a:lnSpc>
                <a:spcPts val="3004"/>
              </a:lnSpc>
              <a:spcBef>
                <a:spcPct val="0"/>
              </a:spcBef>
            </a:pPr>
            <a:r>
              <a:rPr lang="en-US" sz="2176" spc="213">
                <a:solidFill>
                  <a:srgbClr val="FFFFFE"/>
                </a:solidFill>
                <a:latin typeface="Canva Sans"/>
                <a:ea typeface="Canva Sans"/>
                <a:cs typeface="Canva Sans"/>
                <a:sym typeface="Canva Sans"/>
              </a:rPr>
              <a:t> í hvert</a:t>
            </a:r>
            <a:r>
              <a:rPr lang="en-US" sz="2176" i="1" spc="213">
                <a:solidFill>
                  <a:srgbClr val="FFFFFE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sinn.</a:t>
            </a:r>
          </a:p>
          <a:p>
            <a:pPr algn="l">
              <a:lnSpc>
                <a:spcPts val="2232"/>
              </a:lnSpc>
              <a:spcBef>
                <a:spcPct val="0"/>
              </a:spcBef>
            </a:pPr>
            <a:endParaRPr lang="en-US" sz="2176" i="1" spc="213">
              <a:solidFill>
                <a:srgbClr val="FFFFFE"/>
              </a:solidFill>
              <a:latin typeface="Canva Sans Italics"/>
              <a:ea typeface="Canva Sans Italics"/>
              <a:cs typeface="Canva Sans Italics"/>
              <a:sym typeface="Canva Sans Itali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246964" y="6878181"/>
            <a:ext cx="8138220" cy="1994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03"/>
              </a:lnSpc>
              <a:spcBef>
                <a:spcPct val="0"/>
              </a:spcBef>
            </a:pPr>
            <a:r>
              <a:rPr lang="en-US" sz="2321" spc="227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Ungarnir fæðast hárlausir, blindir og tannlausir. </a:t>
            </a:r>
          </a:p>
          <a:p>
            <a:pPr algn="just">
              <a:lnSpc>
                <a:spcPts val="3203"/>
              </a:lnSpc>
              <a:spcBef>
                <a:spcPct val="0"/>
              </a:spcBef>
            </a:pPr>
            <a:r>
              <a:rPr lang="en-US" sz="2321" spc="227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Eftir um 10 daga opna þeir augun. </a:t>
            </a:r>
          </a:p>
          <a:p>
            <a:pPr algn="just">
              <a:lnSpc>
                <a:spcPts val="3203"/>
              </a:lnSpc>
              <a:spcBef>
                <a:spcPct val="0"/>
              </a:spcBef>
            </a:pPr>
            <a:r>
              <a:rPr lang="en-US" sz="2321" spc="227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Þeir yfirgefa síðan heimili sín þegar þeir</a:t>
            </a:r>
          </a:p>
          <a:p>
            <a:pPr algn="just">
              <a:lnSpc>
                <a:spcPts val="3203"/>
              </a:lnSpc>
              <a:spcBef>
                <a:spcPct val="0"/>
              </a:spcBef>
            </a:pPr>
            <a:r>
              <a:rPr lang="en-US" sz="2321" spc="227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eru fjögurra vikna gamlir, </a:t>
            </a:r>
          </a:p>
          <a:p>
            <a:pPr algn="just">
              <a:lnSpc>
                <a:spcPts val="3203"/>
              </a:lnSpc>
              <a:spcBef>
                <a:spcPct val="0"/>
              </a:spcBef>
            </a:pPr>
            <a:r>
              <a:rPr lang="en-US" sz="2321" spc="227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þá eru þeir komnir með feld, sjón og tennur.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01" y="5143500"/>
            <a:ext cx="18288000" cy="5143500"/>
            <a:chOff x="0" y="0"/>
            <a:chExt cx="4816593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354667"/>
            </a:xfrm>
            <a:custGeom>
              <a:avLst/>
              <a:gdLst/>
              <a:ahLst/>
              <a:cxnLst/>
              <a:rect l="l" t="t" r="r" b="b"/>
              <a:pathLst>
                <a:path w="4816592" h="1354667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0F401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402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5143500"/>
            <a:ext cx="18289801" cy="5143500"/>
          </a:xfrm>
          <a:custGeom>
            <a:avLst/>
            <a:gdLst/>
            <a:ahLst/>
            <a:cxnLst/>
            <a:rect l="l" t="t" r="r" b="b"/>
            <a:pathLst>
              <a:path w="18289801" h="5143500">
                <a:moveTo>
                  <a:pt x="0" y="0"/>
                </a:moveTo>
                <a:lnTo>
                  <a:pt x="18289801" y="0"/>
                </a:lnTo>
                <a:lnTo>
                  <a:pt x="18289801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t="-51343" b="-5134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98443" y="942975"/>
            <a:ext cx="9126818" cy="794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97"/>
              </a:lnSpc>
              <a:spcBef>
                <a:spcPct val="0"/>
              </a:spcBef>
            </a:pPr>
            <a:r>
              <a:rPr lang="en-US" sz="471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Kanínur</a:t>
            </a:r>
          </a:p>
        </p:txBody>
      </p:sp>
      <p:sp>
        <p:nvSpPr>
          <p:cNvPr id="7" name="Freeform 7"/>
          <p:cNvSpPr/>
          <p:nvPr/>
        </p:nvSpPr>
        <p:spPr>
          <a:xfrm>
            <a:off x="10144382" y="-2809421"/>
            <a:ext cx="11356456" cy="20552415"/>
          </a:xfrm>
          <a:custGeom>
            <a:avLst/>
            <a:gdLst/>
            <a:ahLst/>
            <a:cxnLst/>
            <a:rect l="l" t="t" r="r" b="b"/>
            <a:pathLst>
              <a:path w="11356456" h="20552415">
                <a:moveTo>
                  <a:pt x="0" y="0"/>
                </a:moveTo>
                <a:lnTo>
                  <a:pt x="11356456" y="0"/>
                </a:lnTo>
                <a:lnTo>
                  <a:pt x="11356456" y="20552416"/>
                </a:lnTo>
                <a:lnTo>
                  <a:pt x="0" y="2055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98443" y="3436743"/>
            <a:ext cx="1281040" cy="1281040"/>
          </a:xfrm>
          <a:custGeom>
            <a:avLst/>
            <a:gdLst/>
            <a:ahLst/>
            <a:cxnLst/>
            <a:rect l="l" t="t" r="r" b="b"/>
            <a:pathLst>
              <a:path w="1281040" h="1281040">
                <a:moveTo>
                  <a:pt x="0" y="0"/>
                </a:moveTo>
                <a:lnTo>
                  <a:pt x="1281040" y="0"/>
                </a:lnTo>
                <a:lnTo>
                  <a:pt x="1281040" y="1281039"/>
                </a:lnTo>
                <a:lnTo>
                  <a:pt x="0" y="12810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8443" y="4940504"/>
            <a:ext cx="1257488" cy="1232831"/>
          </a:xfrm>
          <a:custGeom>
            <a:avLst/>
            <a:gdLst/>
            <a:ahLst/>
            <a:cxnLst/>
            <a:rect l="l" t="t" r="r" b="b"/>
            <a:pathLst>
              <a:path w="1257488" h="1232831">
                <a:moveTo>
                  <a:pt x="0" y="0"/>
                </a:moveTo>
                <a:lnTo>
                  <a:pt x="1257487" y="0"/>
                </a:lnTo>
                <a:lnTo>
                  <a:pt x="1257487" y="1232831"/>
                </a:lnTo>
                <a:lnTo>
                  <a:pt x="0" y="12328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979" t="-44647" r="-42679" b="-4064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3276" y="6392410"/>
            <a:ext cx="1373055" cy="1070731"/>
          </a:xfrm>
          <a:custGeom>
            <a:avLst/>
            <a:gdLst/>
            <a:ahLst/>
            <a:cxnLst/>
            <a:rect l="l" t="t" r="r" b="b"/>
            <a:pathLst>
              <a:path w="1373055" h="1070731">
                <a:moveTo>
                  <a:pt x="0" y="0"/>
                </a:moveTo>
                <a:lnTo>
                  <a:pt x="1373055" y="0"/>
                </a:lnTo>
                <a:lnTo>
                  <a:pt x="1373055" y="1070730"/>
                </a:lnTo>
                <a:lnTo>
                  <a:pt x="0" y="10707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4641" t="-40761" r="-35351" b="-7722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32397" y="7542470"/>
            <a:ext cx="589580" cy="1715830"/>
          </a:xfrm>
          <a:custGeom>
            <a:avLst/>
            <a:gdLst/>
            <a:ahLst/>
            <a:cxnLst/>
            <a:rect l="l" t="t" r="r" b="b"/>
            <a:pathLst>
              <a:path w="589580" h="1715830">
                <a:moveTo>
                  <a:pt x="0" y="0"/>
                </a:moveTo>
                <a:lnTo>
                  <a:pt x="589580" y="0"/>
                </a:lnTo>
                <a:lnTo>
                  <a:pt x="589580" y="1715830"/>
                </a:lnTo>
                <a:lnTo>
                  <a:pt x="0" y="17158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242157" y="1587601"/>
            <a:ext cx="13755643" cy="8943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21"/>
              </a:lnSpc>
            </a:pPr>
            <a:r>
              <a:rPr lang="en-US" sz="3492" spc="-20">
                <a:solidFill>
                  <a:srgbClr val="4B3A29"/>
                </a:solidFill>
                <a:latin typeface="Aileron"/>
                <a:ea typeface="Aileron"/>
                <a:cs typeface="Aileron"/>
                <a:sym typeface="Aileron"/>
              </a:rPr>
              <a:t>Eru með mjúkan loðinn feld. </a:t>
            </a:r>
          </a:p>
          <a:p>
            <a:pPr algn="just">
              <a:lnSpc>
                <a:spcPts val="4121"/>
              </a:lnSpc>
            </a:pPr>
            <a:r>
              <a:rPr lang="en-US" sz="3492" spc="-20">
                <a:solidFill>
                  <a:srgbClr val="4B3A29"/>
                </a:solidFill>
                <a:latin typeface="Aileron"/>
                <a:ea typeface="Aileron"/>
                <a:cs typeface="Aileron"/>
                <a:sym typeface="Aileron"/>
              </a:rPr>
              <a:t>Liturinn er fjölbreyttur t.d.brúnn,</a:t>
            </a:r>
            <a:r>
              <a:rPr lang="en-US" sz="3492" spc="-2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svartur og hvítur</a:t>
            </a:r>
          </a:p>
          <a:p>
            <a:pPr algn="just">
              <a:lnSpc>
                <a:spcPts val="4121"/>
              </a:lnSpc>
            </a:pPr>
            <a:r>
              <a:rPr lang="en-US" sz="3492" spc="-2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Þær eru 30 - 50 cm að lengd og með löng eyru. </a:t>
            </a:r>
          </a:p>
          <a:p>
            <a:pPr algn="just">
              <a:lnSpc>
                <a:spcPts val="4121"/>
              </a:lnSpc>
            </a:pPr>
            <a:endParaRPr lang="en-US" sz="3492" spc="-2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just">
              <a:lnSpc>
                <a:spcPts val="2444"/>
              </a:lnSpc>
            </a:pPr>
            <a:endParaRPr lang="en-US" sz="3492" spc="-2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just">
              <a:lnSpc>
                <a:spcPts val="2444"/>
              </a:lnSpc>
            </a:pPr>
            <a:r>
              <a:rPr lang="en-US" sz="3492">
                <a:solidFill>
                  <a:srgbClr val="4B3A29"/>
                </a:solidFill>
                <a:latin typeface="Aileron"/>
                <a:ea typeface="Aileron"/>
                <a:cs typeface="Aileron"/>
                <a:sym typeface="Aileron"/>
              </a:rPr>
              <a:t>Kani, kæna, kjáni,  </a:t>
            </a:r>
          </a:p>
          <a:p>
            <a:pPr algn="just">
              <a:lnSpc>
                <a:spcPts val="2444"/>
              </a:lnSpc>
            </a:pPr>
            <a:endParaRPr lang="en-US" sz="3492">
              <a:solidFill>
                <a:srgbClr val="4B3A29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just">
              <a:lnSpc>
                <a:spcPts val="2444"/>
              </a:lnSpc>
            </a:pPr>
            <a:r>
              <a:rPr lang="en-US" sz="3492">
                <a:solidFill>
                  <a:srgbClr val="415C22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</a:p>
          <a:p>
            <a:pPr algn="just">
              <a:lnSpc>
                <a:spcPts val="2444"/>
              </a:lnSpc>
            </a:pPr>
            <a:endParaRPr lang="en-US" sz="3492">
              <a:solidFill>
                <a:srgbClr val="415C22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just">
              <a:lnSpc>
                <a:spcPts val="2444"/>
              </a:lnSpc>
            </a:pPr>
            <a:endParaRPr lang="en-US" sz="3492">
              <a:solidFill>
                <a:srgbClr val="415C22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just">
              <a:lnSpc>
                <a:spcPts val="2444"/>
              </a:lnSpc>
            </a:pPr>
            <a:r>
              <a:rPr lang="en-US" sz="3492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3 - 5 ungar,  kjánar </a:t>
            </a:r>
          </a:p>
          <a:p>
            <a:pPr algn="just">
              <a:lnSpc>
                <a:spcPts val="2444"/>
              </a:lnSpc>
            </a:pPr>
            <a:endParaRPr lang="en-US" sz="3492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just">
              <a:lnSpc>
                <a:spcPts val="2444"/>
              </a:lnSpc>
            </a:pPr>
            <a:endParaRPr lang="en-US" sz="3492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just">
              <a:lnSpc>
                <a:spcPts val="2444"/>
              </a:lnSpc>
            </a:pPr>
            <a:endParaRPr lang="en-US" sz="3492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just">
              <a:lnSpc>
                <a:spcPts val="2444"/>
              </a:lnSpc>
            </a:pPr>
            <a:r>
              <a:rPr lang="en-US" sz="3492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Gras, ber, gróður, blóm, grænmeti</a:t>
            </a:r>
          </a:p>
          <a:p>
            <a:pPr algn="just">
              <a:lnSpc>
                <a:spcPts val="2444"/>
              </a:lnSpc>
            </a:pPr>
            <a:endParaRPr lang="en-US" sz="3492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just">
              <a:lnSpc>
                <a:spcPts val="2444"/>
              </a:lnSpc>
            </a:pPr>
            <a:endParaRPr lang="en-US" sz="3492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just">
              <a:lnSpc>
                <a:spcPts val="2444"/>
              </a:lnSpc>
            </a:pPr>
            <a:endParaRPr lang="en-US" sz="3492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just">
              <a:lnSpc>
                <a:spcPts val="2444"/>
              </a:lnSpc>
            </a:pPr>
            <a:r>
              <a:rPr lang="en-US" sz="3492" spc="-171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Heyra mjög vel,  geta snúið eyrunum í 180° </a:t>
            </a:r>
          </a:p>
          <a:p>
            <a:pPr algn="just">
              <a:lnSpc>
                <a:spcPts val="2444"/>
              </a:lnSpc>
            </a:pPr>
            <a:endParaRPr lang="en-US" sz="3492" spc="-171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just">
              <a:lnSpc>
                <a:spcPts val="2444"/>
              </a:lnSpc>
            </a:pPr>
            <a:r>
              <a:rPr lang="en-US" sz="3492" spc="-171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Lifa oft í litlum hópum. </a:t>
            </a:r>
          </a:p>
          <a:p>
            <a:pPr algn="just">
              <a:lnSpc>
                <a:spcPts val="2444"/>
              </a:lnSpc>
            </a:pPr>
            <a:endParaRPr lang="en-US" sz="3492" spc="-171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just">
              <a:lnSpc>
                <a:spcPts val="2444"/>
              </a:lnSpc>
            </a:pPr>
            <a:r>
              <a:rPr lang="en-US" sz="3492" spc="-171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Tennurnar þeirra eru stöðugt að vaxa.</a:t>
            </a:r>
          </a:p>
          <a:p>
            <a:pPr algn="just">
              <a:lnSpc>
                <a:spcPts val="2444"/>
              </a:lnSpc>
            </a:pPr>
            <a:endParaRPr lang="en-US" sz="3492" spc="-171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just">
              <a:lnSpc>
                <a:spcPts val="2444"/>
              </a:lnSpc>
            </a:pPr>
            <a:endParaRPr lang="en-US" sz="3492" spc="-171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0" lvl="0" indent="0" algn="just">
              <a:lnSpc>
                <a:spcPts val="2827"/>
              </a:lnSpc>
            </a:pPr>
            <a:endParaRPr lang="en-US" sz="3492" spc="-171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798443" y="2019829"/>
            <a:ext cx="1282721" cy="1175828"/>
          </a:xfrm>
          <a:custGeom>
            <a:avLst/>
            <a:gdLst/>
            <a:ahLst/>
            <a:cxnLst/>
            <a:rect l="l" t="t" r="r" b="b"/>
            <a:pathLst>
              <a:path w="1282721" h="1175828">
                <a:moveTo>
                  <a:pt x="0" y="0"/>
                </a:moveTo>
                <a:lnTo>
                  <a:pt x="1282721" y="0"/>
                </a:lnTo>
                <a:lnTo>
                  <a:pt x="1282721" y="1175828"/>
                </a:lnTo>
                <a:lnTo>
                  <a:pt x="0" y="11758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610</Words>
  <Application>Microsoft Office PowerPoint</Application>
  <PresentationFormat>Custom</PresentationFormat>
  <Paragraphs>84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Aileron</vt:lpstr>
      <vt:lpstr>Arial</vt:lpstr>
      <vt:lpstr>Now Medium</vt:lpstr>
      <vt:lpstr>Canva Sans Italics</vt:lpstr>
      <vt:lpstr>Canva Sans Bold</vt:lpstr>
      <vt:lpstr>Calibri</vt:lpstr>
      <vt:lpstr>Canva Sans</vt:lpstr>
      <vt:lpstr>Now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Kynning á þessum yndislegu dýrum</dc:title>
  <dc:creator>Bjōrg Vigfúsína Kjartansdóttir</dc:creator>
  <cp:lastModifiedBy>Bjōrg Vigfúsína</cp:lastModifiedBy>
  <cp:revision>1</cp:revision>
  <dcterms:created xsi:type="dcterms:W3CDTF">2006-08-16T00:00:00Z</dcterms:created>
  <dcterms:modified xsi:type="dcterms:W3CDTF">2026-04-14T18:45:36Z</dcterms:modified>
  <dc:identifier>DAHG2Mo3pZY</dc:identifier>
</cp:coreProperties>
</file>