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3" r:id="rId4"/>
    <p:sldId id="261" r:id="rId5"/>
    <p:sldId id="266" r:id="rId6"/>
    <p:sldId id="265" r:id="rId7"/>
    <p:sldId id="264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júpa | Hrísey">
            <a:extLst>
              <a:ext uri="{FF2B5EF4-FFF2-40B4-BE49-F238E27FC236}">
                <a16:creationId xmlns:a16="http://schemas.microsoft.com/office/drawing/2014/main" id="{B1E6C31A-1AF1-4B1B-94D4-92CAC130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15" y="241347"/>
            <a:ext cx="6993813" cy="41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165" y="1255614"/>
            <a:ext cx="9164735" cy="449113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Rjúpa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4004" y="5746749"/>
            <a:ext cx="8534400" cy="12192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Fuglar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4920343" cy="1600200"/>
          </a:xfrm>
        </p:spPr>
        <p:txBody>
          <a:bodyPr/>
          <a:lstStyle/>
          <a:p>
            <a:r>
              <a:rPr lang="en-US" dirty="0" err="1"/>
              <a:t>Fjallarjúpa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83830"/>
            <a:ext cx="5200261" cy="3105411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Rjúpa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fjallarjúpa</a:t>
            </a:r>
            <a:r>
              <a:rPr lang="en-US" dirty="0"/>
              <a:t> er </a:t>
            </a:r>
            <a:r>
              <a:rPr lang="en-US" dirty="0" err="1"/>
              <a:t>eini</a:t>
            </a:r>
            <a:r>
              <a:rPr lang="en-US" dirty="0"/>
              <a:t>  </a:t>
            </a:r>
            <a:r>
              <a:rPr lang="en-US" dirty="0" err="1"/>
              <a:t>hænsnfuglinn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lifir</a:t>
            </a:r>
            <a:r>
              <a:rPr lang="en-US" dirty="0"/>
              <a:t> </a:t>
            </a:r>
            <a:r>
              <a:rPr lang="en-US" dirty="0" err="1"/>
              <a:t>villtur</a:t>
            </a:r>
            <a:r>
              <a:rPr lang="en-US" dirty="0"/>
              <a:t> á </a:t>
            </a:r>
            <a:r>
              <a:rPr lang="en-US" dirty="0" err="1"/>
              <a:t>Íslandi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Rjúpunni</a:t>
            </a:r>
            <a:r>
              <a:rPr lang="en-US" dirty="0"/>
              <a:t> er </a:t>
            </a:r>
            <a:r>
              <a:rPr lang="en-US" dirty="0" err="1"/>
              <a:t>lýst</a:t>
            </a:r>
            <a:r>
              <a:rPr lang="en-US" dirty="0"/>
              <a:t> </a:t>
            </a:r>
            <a:r>
              <a:rPr lang="en-US" dirty="0" err="1"/>
              <a:t>svona</a:t>
            </a:r>
            <a:endParaRPr lang="en-US" dirty="0"/>
          </a:p>
          <a:p>
            <a:pPr lvl="0"/>
            <a:r>
              <a:rPr lang="en-US" sz="1800" dirty="0" err="1"/>
              <a:t>Hnellin</a:t>
            </a:r>
            <a:endParaRPr lang="en-US" sz="1800" dirty="0"/>
          </a:p>
          <a:p>
            <a:pPr lvl="0"/>
            <a:r>
              <a:rPr lang="en-US" sz="1800" dirty="0" err="1"/>
              <a:t>vængir</a:t>
            </a:r>
            <a:r>
              <a:rPr lang="en-US" sz="1800" dirty="0"/>
              <a:t> </a:t>
            </a:r>
            <a:r>
              <a:rPr lang="en-US" sz="1800" dirty="0" err="1"/>
              <a:t>stutti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breiðir</a:t>
            </a:r>
            <a:endParaRPr lang="en-US" sz="1800" dirty="0"/>
          </a:p>
          <a:p>
            <a:pPr lvl="0"/>
            <a:r>
              <a:rPr lang="en-US" sz="1800" dirty="0" err="1"/>
              <a:t>kviðurinn</a:t>
            </a:r>
            <a:r>
              <a:rPr lang="en-US" sz="1800" dirty="0"/>
              <a:t> er </a:t>
            </a:r>
            <a:r>
              <a:rPr lang="en-US" sz="1800" dirty="0" err="1"/>
              <a:t>hvítur</a:t>
            </a:r>
            <a:endParaRPr lang="en-US" sz="1800" dirty="0"/>
          </a:p>
        </p:txBody>
      </p:sp>
      <p:pic>
        <p:nvPicPr>
          <p:cNvPr id="3074" name="Picture 2" descr="Djúpivogur - Fuglavefur - Rjúpa">
            <a:extLst>
              <a:ext uri="{FF2B5EF4-FFF2-40B4-BE49-F238E27FC236}">
                <a16:creationId xmlns:a16="http://schemas.microsoft.com/office/drawing/2014/main" id="{8E35876A-403D-4839-B58A-82AC90A4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88" y="591327"/>
            <a:ext cx="5967698" cy="53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ature plays its tricks | ORNOSK – birds, landscape, weather">
            <a:extLst>
              <a:ext uri="{FF2B5EF4-FFF2-40B4-BE49-F238E27FC236}">
                <a16:creationId xmlns:a16="http://schemas.microsoft.com/office/drawing/2014/main" id="{3490B3D5-77F7-455F-8731-30F6EF09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90" y="3429000"/>
            <a:ext cx="5700947" cy="32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675780" cy="959370"/>
          </a:xfrm>
        </p:spPr>
        <p:txBody>
          <a:bodyPr/>
          <a:lstStyle/>
          <a:p>
            <a:r>
              <a:rPr lang="en-US" dirty="0" err="1"/>
              <a:t>Rjúpan</a:t>
            </a:r>
            <a:r>
              <a:rPr lang="en-US" dirty="0"/>
              <a:t> </a:t>
            </a:r>
            <a:r>
              <a:rPr lang="en-US" dirty="0" err="1"/>
              <a:t>breytir</a:t>
            </a:r>
            <a:r>
              <a:rPr lang="en-US" dirty="0"/>
              <a:t> um lit á </a:t>
            </a:r>
            <a:r>
              <a:rPr lang="en-US" dirty="0" err="1"/>
              <a:t>veturna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vorin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49F13B2-063C-4552-B089-1290536A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49"/>
            <a:ext cx="9680" cy="4405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" tIns="4761" rIns="4761" bIns="476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s-IS" altLang="is-I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endParaRPr kumimoji="0" lang="is-IS" altLang="is-I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8C58041-F54F-448A-B353-E060B34C139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46308" y="891719"/>
            <a:ext cx="9413346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0" lang="is-IS" altLang="is-I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Vetrarbúningur er hvítur, með </a:t>
            </a:r>
            <a:r>
              <a:rPr lang="is-IS" altLang="is-IS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fiðraða</a:t>
            </a:r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fætur. </a:t>
            </a:r>
          </a:p>
          <a:p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Á veturna eru rjúpurnar hvítar</a:t>
            </a:r>
          </a:p>
          <a:p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Síðsumars klæðast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karrarnir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grábrúnum haustbúningi. (</a:t>
            </a:r>
            <a:r>
              <a:rPr lang="is-IS" altLang="is-IS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K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arri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er karlfuglinn)</a:t>
            </a:r>
          </a:p>
          <a:p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Bæði kyn eru með rauða kamba ofan augna </a:t>
            </a:r>
            <a:b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og í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tilhugalífinu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eru þeir oft mjög áberandi á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körrum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. </a:t>
            </a:r>
          </a:p>
          <a:p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Kviðurinn er hvítur árið um kring, sem og flugfjaðrir, en 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stélfjaðrirnar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 svartar. </a:t>
            </a:r>
          </a:p>
          <a:p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Karrinn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er með breiða svarta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augnrák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frá goggi að auga, </a:t>
            </a:r>
          </a:p>
          <a:p>
            <a:pPr marL="0" indent="0">
              <a:buNone/>
            </a:pP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     en kvenfuglinn er með hvítt andlit, </a:t>
            </a:r>
          </a:p>
          <a:p>
            <a:pPr marL="0" indent="0">
              <a:buNone/>
            </a:pP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    stundum grannan </a:t>
            </a:r>
            <a:r>
              <a:rPr kumimoji="0" lang="is-IS" altLang="is-I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yrjóttan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taum milli goggs og 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a</a:t>
            </a:r>
            <a:r>
              <a:rPr kumimoji="0" lang="is-IS" altLang="is-I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ugna. </a:t>
            </a:r>
          </a:p>
          <a:p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Varpbúningur rjúpu er að mestu brúnn, </a:t>
            </a:r>
            <a:b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r>
              <a:rPr lang="is-IS" altLang="is-IS" sz="2000" dirty="0">
                <a:latin typeface="Palatino Linotype" panose="02040502050505030304" pitchFamily="18" charset="0"/>
              </a:rPr>
              <a:t>karlfuglinn er </a:t>
            </a:r>
            <a:r>
              <a:rPr lang="is-IS" altLang="is-IS" sz="2000" dirty="0" err="1">
                <a:latin typeface="Palatino Linotype" panose="02040502050505030304" pitchFamily="18" charset="0"/>
              </a:rPr>
              <a:t>grádílóttur</a:t>
            </a:r>
            <a:r>
              <a:rPr lang="is-IS" altLang="is-IS" sz="2000" dirty="0">
                <a:latin typeface="Palatino Linotype" panose="02040502050505030304" pitchFamily="18" charset="0"/>
              </a:rPr>
              <a:t> en </a:t>
            </a:r>
            <a:b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r>
              <a:rPr lang="is-IS" altLang="is-I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kvenfuglinn </a:t>
            </a:r>
            <a:r>
              <a:rPr lang="is-IS" altLang="is-IS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guldílótt</a:t>
            </a:r>
            <a:endParaRPr lang="is-I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Hæð</a:t>
            </a:r>
            <a:r>
              <a:rPr lang="en-US" dirty="0"/>
              <a:t>, </a:t>
            </a:r>
            <a:r>
              <a:rPr lang="en-US" dirty="0" err="1"/>
              <a:t>lengd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þyngd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2A0F5-5961-4716-8C45-F3051C03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599" y="2835872"/>
            <a:ext cx="3817678" cy="1823779"/>
          </a:xfrm>
        </p:spPr>
        <p:txBody>
          <a:bodyPr/>
          <a:lstStyle/>
          <a:p>
            <a:pPr algn="l"/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 Slab"/>
              </a:rPr>
              <a:t>Lengd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  <a:latin typeface="Roboto Slab"/>
              </a:rPr>
              <a:t> er</a:t>
            </a:r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 Slab"/>
              </a:rPr>
              <a:t> </a:t>
            </a:r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34–36 cm</a:t>
            </a:r>
          </a:p>
          <a:p>
            <a:pPr algn="l"/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 Slab"/>
              </a:rPr>
              <a:t>Þyngd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  <a:latin typeface="Roboto Slab"/>
              </a:rPr>
              <a:t> er</a:t>
            </a:r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 Slab"/>
              </a:rPr>
              <a:t> </a:t>
            </a:r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500 g</a:t>
            </a:r>
          </a:p>
          <a:p>
            <a:pPr algn="l"/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 Slab"/>
              </a:rPr>
              <a:t>Vænghaf</a:t>
            </a:r>
            <a:r>
              <a:rPr lang="is-IS" dirty="0">
                <a:solidFill>
                  <a:schemeClr val="accent1">
                    <a:lumMod val="50000"/>
                  </a:schemeClr>
                </a:solidFill>
                <a:latin typeface="Roboto Slab"/>
              </a:rPr>
              <a:t> er</a:t>
            </a:r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 Slab"/>
              </a:rPr>
              <a:t> </a:t>
            </a:r>
            <a:r>
              <a:rPr lang="is-I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54–60 cm</a:t>
            </a:r>
          </a:p>
          <a:p>
            <a:endParaRPr lang="is-IS" dirty="0"/>
          </a:p>
        </p:txBody>
      </p:sp>
      <p:pic>
        <p:nvPicPr>
          <p:cNvPr id="2052" name="Picture 4" descr="Rjúpnastofninn rétt yfir meðaltali á Norðausturlandi | Vikublaðið">
            <a:extLst>
              <a:ext uri="{FF2B5EF4-FFF2-40B4-BE49-F238E27FC236}">
                <a16:creationId xmlns:a16="http://schemas.microsoft.com/office/drawing/2014/main" id="{1449AE5E-D25D-41EB-99AA-C3D6E515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14" y="1989331"/>
            <a:ext cx="4019272" cy="35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Fæða</a:t>
            </a:r>
            <a:endParaRPr lang="en-US" dirty="0"/>
          </a:p>
        </p:txBody>
      </p:sp>
      <p:pic>
        <p:nvPicPr>
          <p:cNvPr id="5" name="Picture 2" descr="🆕 Ný vísindagrein um áhrif veiða á atferli rjúpu Ný rannsókn á atferli  rjúpu varpar ljósi á hvernig hún bregst við mannlegri nærveru yfir  veiðitímann. Rannsóknin fór fram á Íslandi og í">
            <a:extLst>
              <a:ext uri="{FF2B5EF4-FFF2-40B4-BE49-F238E27FC236}">
                <a16:creationId xmlns:a16="http://schemas.microsoft.com/office/drawing/2014/main" id="{2F20406F-C4DB-4B7E-864A-88B5020B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184730"/>
            <a:ext cx="3525335" cy="35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1AFEB6BC-46E0-43D2-965D-79C4DED9EB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084139" y="2276497"/>
            <a:ext cx="810786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Jurtaæta, á sumrin étur hún blóm, blöð og aldin (ber </a:t>
            </a:r>
            <a:r>
              <a:rPr lang="is-IS" dirty="0">
                <a:solidFill>
                  <a:srgbClr val="000000"/>
                </a:solidFill>
              </a:rPr>
              <a:t>).</a:t>
            </a:r>
            <a:r>
              <a:rPr lang="is-IS" b="0" i="0" dirty="0">
                <a:solidFill>
                  <a:srgbClr val="000000"/>
                </a:solidFill>
                <a:effectLst/>
              </a:rPr>
              <a:t> </a:t>
            </a:r>
            <a:endParaRPr lang="is-I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dirty="0">
                <a:solidFill>
                  <a:srgbClr val="000000"/>
                </a:solidFill>
              </a:rPr>
              <a:t>Á</a:t>
            </a:r>
            <a:r>
              <a:rPr lang="is-IS" b="0" i="0" dirty="0">
                <a:solidFill>
                  <a:srgbClr val="000000"/>
                </a:solidFill>
                <a:effectLst/>
              </a:rPr>
              <a:t> veturna </a:t>
            </a:r>
            <a:r>
              <a:rPr lang="is-IS" b="0" i="0" dirty="0" err="1">
                <a:solidFill>
                  <a:srgbClr val="000000"/>
                </a:solidFill>
                <a:effectLst/>
              </a:rPr>
              <a:t>brum</a:t>
            </a:r>
            <a:r>
              <a:rPr lang="is-IS" b="0" i="0" dirty="0">
                <a:solidFill>
                  <a:srgbClr val="000000"/>
                </a:solidFill>
                <a:effectLst/>
              </a:rPr>
              <a:t>, </a:t>
            </a:r>
            <a:r>
              <a:rPr lang="is-IS" b="0" i="0" dirty="0" err="1">
                <a:solidFill>
                  <a:srgbClr val="000000"/>
                </a:solidFill>
                <a:effectLst/>
              </a:rPr>
              <a:t>stöngla</a:t>
            </a:r>
            <a:r>
              <a:rPr lang="is-IS" b="0" i="0" dirty="0">
                <a:solidFill>
                  <a:srgbClr val="000000"/>
                </a:solidFill>
                <a:effectLst/>
              </a:rPr>
              <a:t>, rekla og sígræn lauf.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Grasvíðir er mikilvæg vetrarfæða, meðan næst til hans.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Litlir ungar éta skordýr og aðra hryggleysingja í bland </a:t>
            </a:r>
            <a:br>
              <a:rPr lang="is-IS" b="0" i="0" dirty="0">
                <a:solidFill>
                  <a:srgbClr val="000000"/>
                </a:solidFill>
                <a:effectLst/>
              </a:rPr>
            </a:br>
            <a:r>
              <a:rPr lang="is-IS" b="0" i="0" dirty="0">
                <a:solidFill>
                  <a:srgbClr val="000000"/>
                </a:solidFill>
                <a:effectLst/>
              </a:rPr>
              <a:t>við jurtafæðu.</a:t>
            </a:r>
            <a:r>
              <a:rPr kumimoji="0" lang="is-IS" altLang="is-I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s-IS" altLang="is-IS" dirty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Rjúpa - Fuglavernd.is">
            <a:extLst>
              <a:ext uri="{FF2B5EF4-FFF2-40B4-BE49-F238E27FC236}">
                <a16:creationId xmlns:a16="http://schemas.microsoft.com/office/drawing/2014/main" id="{4315DEB7-0CD1-4EAB-B0A5-3B779ECE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22" y="3896585"/>
            <a:ext cx="2598218" cy="23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15CF4F-37E2-4626-BADD-2881591A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58" y="3357452"/>
            <a:ext cx="3614825" cy="23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9277" y="33202"/>
            <a:ext cx="6240905" cy="1161738"/>
          </a:xfrm>
        </p:spPr>
        <p:txBody>
          <a:bodyPr/>
          <a:lstStyle/>
          <a:p>
            <a:r>
              <a:rPr lang="en-US" dirty="0"/>
              <a:t>Hvar </a:t>
            </a:r>
            <a:r>
              <a:rPr lang="en-US" dirty="0" err="1"/>
              <a:t>verpir</a:t>
            </a:r>
            <a:r>
              <a:rPr lang="en-US" dirty="0"/>
              <a:t> </a:t>
            </a:r>
            <a:r>
              <a:rPr lang="en-US" dirty="0" err="1"/>
              <a:t>rjúpan</a:t>
            </a:r>
            <a:r>
              <a:rPr lang="en-US" dirty="0"/>
              <a:t>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9679" y="1501488"/>
            <a:ext cx="11345056" cy="2887469"/>
          </a:xfrm>
        </p:spPr>
        <p:txBody>
          <a:bodyPr>
            <a:normAutofit/>
          </a:bodyPr>
          <a:lstStyle/>
          <a:p>
            <a:r>
              <a:rPr lang="is-IS" dirty="0"/>
              <a:t>Hún verpir í móum, </a:t>
            </a:r>
            <a:r>
              <a:rPr lang="is-IS" dirty="0" err="1"/>
              <a:t>kjarri</a:t>
            </a:r>
            <a:r>
              <a:rPr lang="is-IS" dirty="0"/>
              <a:t>, skóglendi og grónu hrauni frá fjöru til fjalls</a:t>
            </a:r>
          </a:p>
          <a:p>
            <a:r>
              <a:rPr lang="is-IS" dirty="0"/>
              <a:t>Hreiðrið er fóðruð skál, vel falin í runnum eða lyngi.</a:t>
            </a:r>
          </a:p>
          <a:p>
            <a:r>
              <a:rPr lang="is-IS" altLang="is-IS" dirty="0">
                <a:solidFill>
                  <a:srgbClr val="000000"/>
                </a:solidFill>
              </a:rPr>
              <a:t>Varpbúningur rjúpu er að mestu brúnn, karlfuglinn er </a:t>
            </a:r>
            <a:r>
              <a:rPr lang="is-IS" altLang="is-IS" dirty="0" err="1">
                <a:solidFill>
                  <a:srgbClr val="000000"/>
                </a:solidFill>
              </a:rPr>
              <a:t>grádílóttur</a:t>
            </a:r>
            <a:r>
              <a:rPr lang="is-IS" altLang="is-IS" dirty="0">
                <a:solidFill>
                  <a:srgbClr val="000000"/>
                </a:solidFill>
              </a:rPr>
              <a:t> en kvenfuglinn </a:t>
            </a:r>
            <a:r>
              <a:rPr lang="is-IS" altLang="is-IS" dirty="0" err="1">
                <a:solidFill>
                  <a:srgbClr val="000000"/>
                </a:solidFill>
              </a:rPr>
              <a:t>guldílótt</a:t>
            </a:r>
            <a:endParaRPr lang="is-IS" dirty="0"/>
          </a:p>
          <a:p>
            <a:endParaRPr lang="is-IS" dirty="0"/>
          </a:p>
        </p:txBody>
      </p:sp>
      <p:pic>
        <p:nvPicPr>
          <p:cNvPr id="2052" name="Picture 4" descr="Image - Buteo lagopus (Rough-legged Buzzard) | BioLib.cz">
            <a:extLst>
              <a:ext uri="{FF2B5EF4-FFF2-40B4-BE49-F238E27FC236}">
                <a16:creationId xmlns:a16="http://schemas.microsoft.com/office/drawing/2014/main" id="{9943A437-A03A-4EEF-948D-FB9924F4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07" y="3357452"/>
            <a:ext cx="3614825" cy="23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4920343" cy="1600200"/>
          </a:xfrm>
        </p:spPr>
        <p:txBody>
          <a:bodyPr/>
          <a:lstStyle/>
          <a:p>
            <a:r>
              <a:rPr lang="en-US" dirty="0" err="1"/>
              <a:t>Hreiður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46262"/>
            <a:ext cx="5200261" cy="2887469"/>
          </a:xfrm>
        </p:spPr>
        <p:txBody>
          <a:bodyPr>
            <a:normAutofit/>
          </a:bodyPr>
          <a:lstStyle/>
          <a:p>
            <a:r>
              <a:rPr lang="is-IS" dirty="0"/>
              <a:t>Fjöldi eggja:   10–12</a:t>
            </a:r>
          </a:p>
          <a:p>
            <a:r>
              <a:rPr lang="is-IS" dirty="0"/>
              <a:t>Liggur á:   21–23 daga</a:t>
            </a:r>
          </a:p>
          <a:p>
            <a:r>
              <a:rPr lang="is-IS" dirty="0"/>
              <a:t>Ungatími:  70–84 dagar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098" name="Picture 2" descr="Fuglavefur- Rjúpa">
            <a:extLst>
              <a:ext uri="{FF2B5EF4-FFF2-40B4-BE49-F238E27FC236}">
                <a16:creationId xmlns:a16="http://schemas.microsoft.com/office/drawing/2014/main" id="{6B0C3C2B-CD94-4549-8C8C-2A29991B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53" y="681684"/>
            <a:ext cx="4750545" cy="35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uglavefur- Rjúpa">
            <a:extLst>
              <a:ext uri="{FF2B5EF4-FFF2-40B4-BE49-F238E27FC236}">
                <a16:creationId xmlns:a16="http://schemas.microsoft.com/office/drawing/2014/main" id="{841244D9-1FCA-40B8-AE51-7A2F920B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69" y="4142792"/>
            <a:ext cx="2805126" cy="21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4459"/>
          </a:xfrm>
        </p:spPr>
        <p:txBody>
          <a:bodyPr/>
          <a:lstStyle/>
          <a:p>
            <a:r>
              <a:rPr lang="en-US" dirty="0" err="1"/>
              <a:t>Vissir</a:t>
            </a:r>
            <a:r>
              <a:rPr lang="en-US" dirty="0"/>
              <a:t> </a:t>
            </a:r>
            <a:r>
              <a:rPr lang="en-US" dirty="0" err="1"/>
              <a:t>þú</a:t>
            </a:r>
            <a:endParaRPr 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AFEB6BC-46E0-43D2-965D-79C4DED9EB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211865" y="1362733"/>
            <a:ext cx="1010680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Rjúpan er staðfugl.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Hún finnst um allt </a:t>
            </a:r>
            <a:r>
              <a:rPr lang="is-IS" altLang="is-I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land.</a:t>
            </a:r>
            <a:endParaRPr kumimoji="0" lang="is-IS" altLang="is-I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Rjúpan flýgur hratt og lágt með hröðum vængjatökum.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dirty="0">
                <a:solidFill>
                  <a:srgbClr val="000000"/>
                </a:solidFill>
              </a:rPr>
              <a:t>Rjúpan l</a:t>
            </a:r>
            <a:r>
              <a:rPr lang="is-IS" b="0" i="0" dirty="0">
                <a:solidFill>
                  <a:srgbClr val="000000"/>
                </a:solidFill>
                <a:effectLst/>
              </a:rPr>
              <a:t>ætur sig svífa með sveigða vængi.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Á auðvelt með gang, hleypur oft og klifrar í trjám.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 err="1">
                <a:solidFill>
                  <a:srgbClr val="000000"/>
                </a:solidFill>
                <a:effectLst/>
              </a:rPr>
              <a:t>Karrar</a:t>
            </a:r>
            <a:r>
              <a:rPr lang="is-IS" b="0" i="0" dirty="0">
                <a:solidFill>
                  <a:srgbClr val="000000"/>
                </a:solidFill>
                <a:effectLst/>
              </a:rPr>
              <a:t> eru áberandi á vorin, tylla sér á háa staði </a:t>
            </a:r>
            <a:br>
              <a:rPr lang="is-IS" b="0" i="0" dirty="0">
                <a:solidFill>
                  <a:srgbClr val="000000"/>
                </a:solidFill>
                <a:effectLst/>
              </a:rPr>
            </a:br>
            <a:r>
              <a:rPr lang="is-IS" b="0" i="0" dirty="0">
                <a:solidFill>
                  <a:srgbClr val="000000"/>
                </a:solidFill>
                <a:effectLst/>
              </a:rPr>
              <a:t>og eru þá auðveld bráð fyrir fálka þar sem þeir eru</a:t>
            </a:r>
            <a:br>
              <a:rPr lang="is-IS" b="0" i="0" dirty="0">
                <a:solidFill>
                  <a:srgbClr val="000000"/>
                </a:solidFill>
                <a:effectLst/>
              </a:rPr>
            </a:br>
            <a:r>
              <a:rPr lang="is-IS" b="0" i="0" dirty="0">
                <a:solidFill>
                  <a:srgbClr val="000000"/>
                </a:solidFill>
                <a:effectLst/>
              </a:rPr>
              <a:t>alhvítir í dökku umhverfi.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Ungarnir verða fleygir á 10 dögum, löngu áður en þeir ná fullri stærð.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b="0" i="0" dirty="0">
                <a:solidFill>
                  <a:srgbClr val="000000"/>
                </a:solidFill>
                <a:effectLst/>
              </a:rPr>
              <a:t>Rjúpan er að jafnaði félagslynd.</a:t>
            </a: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s-IS" altLang="is-I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80" name="Picture 8" descr="Vísindavefurinn">
            <a:extLst>
              <a:ext uri="{FF2B5EF4-FFF2-40B4-BE49-F238E27FC236}">
                <a16:creationId xmlns:a16="http://schemas.microsoft.com/office/drawing/2014/main" id="{79E969BA-429D-479E-BE91-6A87FD2A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40" y="477979"/>
            <a:ext cx="3684695" cy="28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467600" y="0"/>
            <a:ext cx="4920343" cy="944380"/>
          </a:xfrm>
        </p:spPr>
        <p:txBody>
          <a:bodyPr/>
          <a:lstStyle/>
          <a:p>
            <a:r>
              <a:rPr lang="en-US" dirty="0" err="1"/>
              <a:t>Rjúpa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434675" y="2003181"/>
            <a:ext cx="5968584" cy="815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er </a:t>
            </a:r>
            <a:r>
              <a:rPr lang="en-US" dirty="0" err="1"/>
              <a:t>rjúpa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hæna</a:t>
            </a:r>
            <a:r>
              <a:rPr lang="en-US" dirty="0"/>
              <a:t>,       er karri,</a:t>
            </a:r>
            <a:br>
              <a:rPr lang="en-US" dirty="0"/>
            </a:br>
            <a:r>
              <a:rPr lang="en-US" dirty="0" err="1"/>
              <a:t>ungi</a:t>
            </a:r>
            <a:r>
              <a:rPr lang="en-US" dirty="0"/>
              <a:t>.</a:t>
            </a:r>
            <a:endParaRPr lang="is-I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8127A18-E95C-4E58-BD6D-B42561481D2C}"/>
              </a:ext>
            </a:extLst>
          </p:cNvPr>
          <p:cNvSpPr/>
          <p:nvPr/>
        </p:nvSpPr>
        <p:spPr>
          <a:xfrm>
            <a:off x="976449" y="760369"/>
            <a:ext cx="920877" cy="727469"/>
          </a:xfrm>
          <a:custGeom>
            <a:avLst/>
            <a:gdLst/>
            <a:ahLst/>
            <a:cxnLst/>
            <a:rect l="l" t="t" r="r" b="b"/>
            <a:pathLst>
              <a:path w="1282721" h="1175828">
                <a:moveTo>
                  <a:pt x="0" y="0"/>
                </a:moveTo>
                <a:lnTo>
                  <a:pt x="1282721" y="0"/>
                </a:lnTo>
                <a:lnTo>
                  <a:pt x="1282721" y="1175828"/>
                </a:lnTo>
                <a:lnTo>
                  <a:pt x="0" y="1175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9686545-E61B-41D4-9F05-820CB968FE3A}"/>
              </a:ext>
            </a:extLst>
          </p:cNvPr>
          <p:cNvSpPr/>
          <p:nvPr/>
        </p:nvSpPr>
        <p:spPr>
          <a:xfrm>
            <a:off x="965418" y="1934930"/>
            <a:ext cx="1047438" cy="944380"/>
          </a:xfrm>
          <a:custGeom>
            <a:avLst/>
            <a:gdLst/>
            <a:ahLst/>
            <a:cxnLst/>
            <a:rect l="l" t="t" r="r" b="b"/>
            <a:pathLst>
              <a:path w="1281040" h="1281040">
                <a:moveTo>
                  <a:pt x="0" y="0"/>
                </a:moveTo>
                <a:lnTo>
                  <a:pt x="1281040" y="0"/>
                </a:lnTo>
                <a:lnTo>
                  <a:pt x="1281040" y="1281040"/>
                </a:lnTo>
                <a:lnTo>
                  <a:pt x="0" y="1281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83F27E-925F-4341-95FD-832332B1C0E2}"/>
              </a:ext>
            </a:extLst>
          </p:cNvPr>
          <p:cNvSpPr/>
          <p:nvPr/>
        </p:nvSpPr>
        <p:spPr>
          <a:xfrm>
            <a:off x="965418" y="3119480"/>
            <a:ext cx="1047438" cy="876303"/>
          </a:xfrm>
          <a:custGeom>
            <a:avLst/>
            <a:gdLst/>
            <a:ahLst/>
            <a:cxnLst/>
            <a:rect l="l" t="t" r="r" b="b"/>
            <a:pathLst>
              <a:path w="1373055" h="1070731">
                <a:moveTo>
                  <a:pt x="0" y="0"/>
                </a:moveTo>
                <a:lnTo>
                  <a:pt x="1373055" y="0"/>
                </a:lnTo>
                <a:lnTo>
                  <a:pt x="1373055" y="1070731"/>
                </a:lnTo>
                <a:lnTo>
                  <a:pt x="0" y="10707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641" t="-40761" r="-35351" b="-77229"/>
            </a:stretch>
          </a:blipFill>
        </p:spPr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3A482EA-2D9B-47CE-B492-CC541267866D}"/>
              </a:ext>
            </a:extLst>
          </p:cNvPr>
          <p:cNvSpPr/>
          <p:nvPr/>
        </p:nvSpPr>
        <p:spPr>
          <a:xfrm>
            <a:off x="630544" y="4369697"/>
            <a:ext cx="1547614" cy="876304"/>
          </a:xfrm>
          <a:custGeom>
            <a:avLst/>
            <a:gdLst/>
            <a:ahLst/>
            <a:cxnLst/>
            <a:rect l="l" t="t" r="r" b="b"/>
            <a:pathLst>
              <a:path w="2083093" h="1232831">
                <a:moveTo>
                  <a:pt x="0" y="0"/>
                </a:moveTo>
                <a:lnTo>
                  <a:pt x="2083094" y="0"/>
                </a:lnTo>
                <a:lnTo>
                  <a:pt x="2083094" y="1232831"/>
                </a:lnTo>
                <a:lnTo>
                  <a:pt x="0" y="12328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13" t="-44647" r="-5947" b="-40644"/>
            </a:stretch>
          </a:blipFill>
        </p:spPr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B9ACE4B-EA26-4DB3-B563-14AF47DCFCE7}"/>
              </a:ext>
            </a:extLst>
          </p:cNvPr>
          <p:cNvSpPr/>
          <p:nvPr/>
        </p:nvSpPr>
        <p:spPr>
          <a:xfrm>
            <a:off x="1337661" y="5314952"/>
            <a:ext cx="302953" cy="954977"/>
          </a:xfrm>
          <a:custGeom>
            <a:avLst/>
            <a:gdLst/>
            <a:ahLst/>
            <a:cxnLst/>
            <a:rect l="l" t="t" r="r" b="b"/>
            <a:pathLst>
              <a:path w="468700" h="1364038">
                <a:moveTo>
                  <a:pt x="0" y="0"/>
                </a:moveTo>
                <a:lnTo>
                  <a:pt x="468700" y="0"/>
                </a:lnTo>
                <a:lnTo>
                  <a:pt x="468700" y="1364038"/>
                </a:lnTo>
                <a:lnTo>
                  <a:pt x="0" y="13640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880EF3D-4595-42CE-9838-C6A9FA149E52}"/>
              </a:ext>
            </a:extLst>
          </p:cNvPr>
          <p:cNvSpPr txBox="1">
            <a:spLocks/>
          </p:cNvSpPr>
          <p:nvPr/>
        </p:nvSpPr>
        <p:spPr>
          <a:xfrm>
            <a:off x="2343460" y="336912"/>
            <a:ext cx="5826177" cy="956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Vetrarbúningur</a:t>
            </a:r>
            <a:r>
              <a:rPr lang="en-US" dirty="0"/>
              <a:t> </a:t>
            </a:r>
            <a:r>
              <a:rPr lang="en-US" dirty="0" err="1"/>
              <a:t>hvítur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fiðraðar</a:t>
            </a:r>
            <a:r>
              <a:rPr lang="en-US" dirty="0"/>
              <a:t> </a:t>
            </a:r>
            <a:r>
              <a:rPr lang="en-US" dirty="0" err="1"/>
              <a:t>fætur</a:t>
            </a:r>
            <a:r>
              <a:rPr lang="en-US" dirty="0"/>
              <a:t>, </a:t>
            </a:r>
            <a:r>
              <a:rPr lang="en-US" dirty="0" err="1"/>
              <a:t>sumarbúningur</a:t>
            </a:r>
            <a:r>
              <a:rPr lang="en-US" dirty="0"/>
              <a:t> </a:t>
            </a:r>
            <a:r>
              <a:rPr lang="en-US" dirty="0" err="1"/>
              <a:t>brúnn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Er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rauðan</a:t>
            </a:r>
            <a:r>
              <a:rPr lang="en-US" dirty="0"/>
              <a:t> </a:t>
            </a:r>
            <a:r>
              <a:rPr lang="en-US" dirty="0" err="1"/>
              <a:t>kamb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 err="1"/>
              <a:t>Hvítur</a:t>
            </a:r>
            <a:r>
              <a:rPr lang="en-US" dirty="0"/>
              <a:t> </a:t>
            </a:r>
            <a:r>
              <a:rPr lang="en-US" dirty="0" err="1"/>
              <a:t>kviður</a:t>
            </a:r>
            <a:r>
              <a:rPr lang="en-US" dirty="0"/>
              <a:t>, </a:t>
            </a:r>
            <a:r>
              <a:rPr lang="en-US" dirty="0" err="1"/>
              <a:t>allt</a:t>
            </a:r>
            <a:r>
              <a:rPr lang="en-US" dirty="0"/>
              <a:t> </a:t>
            </a:r>
            <a:r>
              <a:rPr lang="en-US" dirty="0" err="1"/>
              <a:t>árið</a:t>
            </a:r>
            <a:r>
              <a:rPr lang="en-US" dirty="0"/>
              <a:t>.</a:t>
            </a:r>
            <a:endParaRPr lang="is-IS" dirty="0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028C5F2-155A-4382-A6FF-31A2AF5543A9}"/>
              </a:ext>
            </a:extLst>
          </p:cNvPr>
          <p:cNvSpPr txBox="1">
            <a:spLocks/>
          </p:cNvSpPr>
          <p:nvPr/>
        </p:nvSpPr>
        <p:spPr>
          <a:xfrm>
            <a:off x="2343461" y="4575796"/>
            <a:ext cx="5200261" cy="46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10 – 12 egg</a:t>
            </a:r>
            <a:endParaRPr lang="is-I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DA551-4AEF-4743-BB42-429E090A43AB}"/>
              </a:ext>
            </a:extLst>
          </p:cNvPr>
          <p:cNvSpPr txBox="1"/>
          <p:nvPr/>
        </p:nvSpPr>
        <p:spPr>
          <a:xfrm>
            <a:off x="2343462" y="3038398"/>
            <a:ext cx="7377659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sz="2400" b="0" i="0" dirty="0">
                <a:solidFill>
                  <a:srgbClr val="000000"/>
                </a:solidFill>
                <a:effectLst/>
              </a:rPr>
              <a:t>Jurtaæta, á sumrin étur hún blóm, blöð og ber  </a:t>
            </a:r>
            <a:endParaRPr lang="is-I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sz="2400" dirty="0">
                <a:solidFill>
                  <a:srgbClr val="000000"/>
                </a:solidFill>
              </a:rPr>
              <a:t>Á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 veturna </a:t>
            </a:r>
            <a:r>
              <a:rPr lang="is-IS" sz="2400" b="0" i="0" dirty="0" err="1">
                <a:solidFill>
                  <a:srgbClr val="000000"/>
                </a:solidFill>
                <a:effectLst/>
              </a:rPr>
              <a:t>brum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, </a:t>
            </a:r>
            <a:r>
              <a:rPr lang="is-IS" sz="2400" b="0" i="0" dirty="0" err="1">
                <a:solidFill>
                  <a:srgbClr val="000000"/>
                </a:solidFill>
                <a:effectLst/>
              </a:rPr>
              <a:t>stöngla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, rekla og sígræn lauf.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sz="2400" dirty="0">
                <a:solidFill>
                  <a:srgbClr val="000000"/>
                </a:solidFill>
              </a:rPr>
              <a:t>U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ngar </a:t>
            </a:r>
            <a:r>
              <a:rPr lang="is-IS" sz="2400" dirty="0">
                <a:solidFill>
                  <a:srgbClr val="000000"/>
                </a:solidFill>
              </a:rPr>
              <a:t>é</a:t>
            </a:r>
            <a:r>
              <a:rPr lang="is-IS" sz="2400" b="0" i="0" dirty="0">
                <a:solidFill>
                  <a:srgbClr val="000000"/>
                </a:solidFill>
                <a:effectLst/>
              </a:rPr>
              <a:t>ta líka skordýr.</a:t>
            </a:r>
            <a:endParaRPr lang="is-I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DF6647F7-557E-44AB-BBAC-ED5C4FD02FB7}"/>
              </a:ext>
            </a:extLst>
          </p:cNvPr>
          <p:cNvSpPr txBox="1">
            <a:spLocks/>
          </p:cNvSpPr>
          <p:nvPr/>
        </p:nvSpPr>
        <p:spPr>
          <a:xfrm>
            <a:off x="2343460" y="5388444"/>
            <a:ext cx="7377659" cy="954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Er </a:t>
            </a:r>
            <a:r>
              <a:rPr lang="en-US" dirty="0" err="1"/>
              <a:t>villtur</a:t>
            </a:r>
            <a:r>
              <a:rPr lang="en-US" dirty="0"/>
              <a:t> </a:t>
            </a:r>
            <a:r>
              <a:rPr lang="en-US" dirty="0" err="1"/>
              <a:t>hænsfugl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Breytir</a:t>
            </a:r>
            <a:r>
              <a:rPr lang="en-US" dirty="0"/>
              <a:t> um lit á </a:t>
            </a:r>
            <a:r>
              <a:rPr lang="en-US" dirty="0" err="1"/>
              <a:t>sumrin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veturna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falla</a:t>
            </a:r>
            <a:r>
              <a:rPr lang="en-US" dirty="0"/>
              <a:t> vel inn í </a:t>
            </a:r>
            <a:r>
              <a:rPr lang="en-US"/>
              <a:t>umhverfið.</a:t>
            </a:r>
            <a:endParaRPr lang="is-I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2606E-AE4E-4C85-98FE-4879C8939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437" y="2070559"/>
            <a:ext cx="281900" cy="379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DE712-861F-48BB-A739-2E6D35A4F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756" y="2024870"/>
            <a:ext cx="331887" cy="3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1" grpId="0"/>
      <p:bldP spid="12" grpId="0"/>
      <p:bldP spid="15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2488</TotalTime>
  <Words>446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Century Gothic</vt:lpstr>
      <vt:lpstr>Courier New</vt:lpstr>
      <vt:lpstr>Palatino Linotype</vt:lpstr>
      <vt:lpstr>Roboto</vt:lpstr>
      <vt:lpstr>Roboto Slab</vt:lpstr>
      <vt:lpstr>Seashore design template</vt:lpstr>
      <vt:lpstr>     Rjúpa</vt:lpstr>
      <vt:lpstr>Fjallarjúpa</vt:lpstr>
      <vt:lpstr>Rjúpan breytir um lit á veturna og vorin</vt:lpstr>
      <vt:lpstr>Hæð, lengd og þyngd</vt:lpstr>
      <vt:lpstr>Fæða</vt:lpstr>
      <vt:lpstr>Hvar verpir rjúpan?</vt:lpstr>
      <vt:lpstr>Hreiður</vt:lpstr>
      <vt:lpstr>Vissir þú</vt:lpstr>
      <vt:lpstr>Rjúpa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Rjúpa</dc:title>
  <dc:creator>Bjōrg Vigfúsína</dc:creator>
  <cp:lastModifiedBy>Bjōrg Vigfúsína</cp:lastModifiedBy>
  <cp:revision>19</cp:revision>
  <dcterms:created xsi:type="dcterms:W3CDTF">2026-05-12T07:56:40Z</dcterms:created>
  <dcterms:modified xsi:type="dcterms:W3CDTF">2026-05-17T21:43:10Z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